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35"/>
  </p:notesMasterIdLst>
  <p:sldIdLst>
    <p:sldId id="256" r:id="rId5"/>
    <p:sldId id="259" r:id="rId6"/>
    <p:sldId id="258" r:id="rId7"/>
    <p:sldId id="260" r:id="rId8"/>
    <p:sldId id="263" r:id="rId9"/>
    <p:sldId id="264" r:id="rId10"/>
    <p:sldId id="265" r:id="rId11"/>
    <p:sldId id="266" r:id="rId12"/>
    <p:sldId id="268" r:id="rId13"/>
    <p:sldId id="262" r:id="rId14"/>
    <p:sldId id="267" r:id="rId15"/>
    <p:sldId id="269" r:id="rId16"/>
    <p:sldId id="270" r:id="rId17"/>
    <p:sldId id="271" r:id="rId18"/>
    <p:sldId id="273" r:id="rId19"/>
    <p:sldId id="272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1C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F43B5A-C5A9-40DC-9308-47EB755C24C5}" v="1" dt="2024-03-14T09:07:43.126"/>
    <p1510:client id="{6EEA57E2-EF9D-4CF5-A839-6F0BEFA85B22}" v="2" dt="2024-03-13T17:10:51.4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256"/>
    </p:cViewPr>
  </p:sorter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ableStyles" Target="tableStyle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viewProps" Target="viewProps.xml"/><Relationship Id="rId40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herine Wilson" userId="0bfba914-d394-4d29-8300-382d57b750ca" providerId="ADAL" clId="{CA109F5C-E17E-4128-B854-D90E66F8BB94}"/>
    <pc:docChg chg="modSld">
      <pc:chgData name="Katherine Wilson" userId="0bfba914-d394-4d29-8300-382d57b750ca" providerId="ADAL" clId="{CA109F5C-E17E-4128-B854-D90E66F8BB94}" dt="2024-02-27T18:13:34.146" v="82" actId="1076"/>
      <pc:docMkLst>
        <pc:docMk/>
      </pc:docMkLst>
      <pc:sldChg chg="modSp mod">
        <pc:chgData name="Katherine Wilson" userId="0bfba914-d394-4d29-8300-382d57b750ca" providerId="ADAL" clId="{CA109F5C-E17E-4128-B854-D90E66F8BB94}" dt="2024-02-27T18:04:32.849" v="0" actId="14100"/>
        <pc:sldMkLst>
          <pc:docMk/>
          <pc:sldMk cId="1388187226" sldId="262"/>
        </pc:sldMkLst>
        <pc:spChg chg="mod">
          <ac:chgData name="Katherine Wilson" userId="0bfba914-d394-4d29-8300-382d57b750ca" providerId="ADAL" clId="{CA109F5C-E17E-4128-B854-D90E66F8BB94}" dt="2024-02-27T18:04:32.849" v="0" actId="14100"/>
          <ac:spMkLst>
            <pc:docMk/>
            <pc:sldMk cId="1388187226" sldId="262"/>
            <ac:spMk id="9" creationId="{35FE4E8F-06E0-6597-8803-4DED0C509D91}"/>
          </ac:spMkLst>
        </pc:spChg>
      </pc:sldChg>
      <pc:sldChg chg="modSp mod">
        <pc:chgData name="Katherine Wilson" userId="0bfba914-d394-4d29-8300-382d57b750ca" providerId="ADAL" clId="{CA109F5C-E17E-4128-B854-D90E66F8BB94}" dt="2024-02-27T18:05:21.589" v="1" actId="1076"/>
        <pc:sldMkLst>
          <pc:docMk/>
          <pc:sldMk cId="3600337279" sldId="271"/>
        </pc:sldMkLst>
        <pc:spChg chg="mod">
          <ac:chgData name="Katherine Wilson" userId="0bfba914-d394-4d29-8300-382d57b750ca" providerId="ADAL" clId="{CA109F5C-E17E-4128-B854-D90E66F8BB94}" dt="2024-02-27T18:05:21.589" v="1" actId="1076"/>
          <ac:spMkLst>
            <pc:docMk/>
            <pc:sldMk cId="3600337279" sldId="271"/>
            <ac:spMk id="11" creationId="{7D2BC5F0-36FF-FEDC-1C9D-116D9BCB0083}"/>
          </ac:spMkLst>
        </pc:spChg>
      </pc:sldChg>
      <pc:sldChg chg="modSp mod">
        <pc:chgData name="Katherine Wilson" userId="0bfba914-d394-4d29-8300-382d57b750ca" providerId="ADAL" clId="{CA109F5C-E17E-4128-B854-D90E66F8BB94}" dt="2024-02-27T18:06:20.819" v="3" actId="1076"/>
        <pc:sldMkLst>
          <pc:docMk/>
          <pc:sldMk cId="3616477711" sldId="272"/>
        </pc:sldMkLst>
        <pc:spChg chg="mod">
          <ac:chgData name="Katherine Wilson" userId="0bfba914-d394-4d29-8300-382d57b750ca" providerId="ADAL" clId="{CA109F5C-E17E-4128-B854-D90E66F8BB94}" dt="2024-02-27T18:06:20.819" v="3" actId="1076"/>
          <ac:spMkLst>
            <pc:docMk/>
            <pc:sldMk cId="3616477711" sldId="272"/>
            <ac:spMk id="11" creationId="{7D2BC5F0-36FF-FEDC-1C9D-116D9BCB0083}"/>
          </ac:spMkLst>
        </pc:spChg>
      </pc:sldChg>
      <pc:sldChg chg="modSp mod">
        <pc:chgData name="Katherine Wilson" userId="0bfba914-d394-4d29-8300-382d57b750ca" providerId="ADAL" clId="{CA109F5C-E17E-4128-B854-D90E66F8BB94}" dt="2024-02-27T18:07:55.788" v="34" actId="20577"/>
        <pc:sldMkLst>
          <pc:docMk/>
          <pc:sldMk cId="1733703115" sldId="274"/>
        </pc:sldMkLst>
        <pc:spChg chg="mod">
          <ac:chgData name="Katherine Wilson" userId="0bfba914-d394-4d29-8300-382d57b750ca" providerId="ADAL" clId="{CA109F5C-E17E-4128-B854-D90E66F8BB94}" dt="2024-02-27T18:07:55.788" v="34" actId="20577"/>
          <ac:spMkLst>
            <pc:docMk/>
            <pc:sldMk cId="1733703115" sldId="274"/>
            <ac:spMk id="11" creationId="{7D2BC5F0-36FF-FEDC-1C9D-116D9BCB0083}"/>
          </ac:spMkLst>
        </pc:spChg>
      </pc:sldChg>
      <pc:sldChg chg="modSp mod">
        <pc:chgData name="Katherine Wilson" userId="0bfba914-d394-4d29-8300-382d57b750ca" providerId="ADAL" clId="{CA109F5C-E17E-4128-B854-D90E66F8BB94}" dt="2024-02-27T18:07:02.881" v="5" actId="1076"/>
        <pc:sldMkLst>
          <pc:docMk/>
          <pc:sldMk cId="942601055" sldId="275"/>
        </pc:sldMkLst>
        <pc:spChg chg="mod">
          <ac:chgData name="Katherine Wilson" userId="0bfba914-d394-4d29-8300-382d57b750ca" providerId="ADAL" clId="{CA109F5C-E17E-4128-B854-D90E66F8BB94}" dt="2024-02-27T18:07:02.881" v="5" actId="1076"/>
          <ac:spMkLst>
            <pc:docMk/>
            <pc:sldMk cId="942601055" sldId="275"/>
            <ac:spMk id="11" creationId="{7D2BC5F0-36FF-FEDC-1C9D-116D9BCB0083}"/>
          </ac:spMkLst>
        </pc:spChg>
      </pc:sldChg>
      <pc:sldChg chg="modSp mod">
        <pc:chgData name="Katherine Wilson" userId="0bfba914-d394-4d29-8300-382d57b750ca" providerId="ADAL" clId="{CA109F5C-E17E-4128-B854-D90E66F8BB94}" dt="2024-02-27T18:08:34.882" v="41" actId="20577"/>
        <pc:sldMkLst>
          <pc:docMk/>
          <pc:sldMk cId="2099122765" sldId="276"/>
        </pc:sldMkLst>
        <pc:spChg chg="mod">
          <ac:chgData name="Katherine Wilson" userId="0bfba914-d394-4d29-8300-382d57b750ca" providerId="ADAL" clId="{CA109F5C-E17E-4128-B854-D90E66F8BB94}" dt="2024-02-27T18:08:34.882" v="41" actId="20577"/>
          <ac:spMkLst>
            <pc:docMk/>
            <pc:sldMk cId="2099122765" sldId="276"/>
            <ac:spMk id="11" creationId="{7D2BC5F0-36FF-FEDC-1C9D-116D9BCB0083}"/>
          </ac:spMkLst>
        </pc:spChg>
      </pc:sldChg>
      <pc:sldChg chg="modSp mod">
        <pc:chgData name="Katherine Wilson" userId="0bfba914-d394-4d29-8300-382d57b750ca" providerId="ADAL" clId="{CA109F5C-E17E-4128-B854-D90E66F8BB94}" dt="2024-02-27T18:10:38.117" v="42" actId="14100"/>
        <pc:sldMkLst>
          <pc:docMk/>
          <pc:sldMk cId="373932355" sldId="284"/>
        </pc:sldMkLst>
        <pc:spChg chg="mod">
          <ac:chgData name="Katherine Wilson" userId="0bfba914-d394-4d29-8300-382d57b750ca" providerId="ADAL" clId="{CA109F5C-E17E-4128-B854-D90E66F8BB94}" dt="2024-02-27T18:10:38.117" v="42" actId="14100"/>
          <ac:spMkLst>
            <pc:docMk/>
            <pc:sldMk cId="373932355" sldId="284"/>
            <ac:spMk id="11" creationId="{7D2BC5F0-36FF-FEDC-1C9D-116D9BCB0083}"/>
          </ac:spMkLst>
        </pc:spChg>
      </pc:sldChg>
      <pc:sldChg chg="modSp mod">
        <pc:chgData name="Katherine Wilson" userId="0bfba914-d394-4d29-8300-382d57b750ca" providerId="ADAL" clId="{CA109F5C-E17E-4128-B854-D90E66F8BB94}" dt="2024-02-27T18:13:34.146" v="82" actId="1076"/>
        <pc:sldMkLst>
          <pc:docMk/>
          <pc:sldMk cId="56438974" sldId="286"/>
        </pc:sldMkLst>
        <pc:spChg chg="mod">
          <ac:chgData name="Katherine Wilson" userId="0bfba914-d394-4d29-8300-382d57b750ca" providerId="ADAL" clId="{CA109F5C-E17E-4128-B854-D90E66F8BB94}" dt="2024-02-27T18:13:34.146" v="82" actId="1076"/>
          <ac:spMkLst>
            <pc:docMk/>
            <pc:sldMk cId="56438974" sldId="286"/>
            <ac:spMk id="11" creationId="{7D2BC5F0-36FF-FEDC-1C9D-116D9BCB0083}"/>
          </ac:spMkLst>
        </pc:spChg>
      </pc:sldChg>
    </pc:docChg>
  </pc:docChgLst>
  <pc:docChgLst>
    <pc:chgData name="Kathryn Woolston-Thomas" userId="a1b13ced-f52e-46ba-a178-45ba3ae3660b" providerId="ADAL" clId="{AE841411-C696-4116-8DDF-46AADED94552}"/>
    <pc:docChg chg="modSld">
      <pc:chgData name="Kathryn Woolston-Thomas" userId="a1b13ced-f52e-46ba-a178-45ba3ae3660b" providerId="ADAL" clId="{AE841411-C696-4116-8DDF-46AADED94552}" dt="2024-02-26T15:43:42.013" v="0" actId="1076"/>
      <pc:docMkLst>
        <pc:docMk/>
      </pc:docMkLst>
      <pc:sldChg chg="modSp mod">
        <pc:chgData name="Kathryn Woolston-Thomas" userId="a1b13ced-f52e-46ba-a178-45ba3ae3660b" providerId="ADAL" clId="{AE841411-C696-4116-8DDF-46AADED94552}" dt="2024-02-26T15:43:42.013" v="0" actId="1076"/>
        <pc:sldMkLst>
          <pc:docMk/>
          <pc:sldMk cId="4227519662" sldId="268"/>
        </pc:sldMkLst>
        <pc:spChg chg="mod">
          <ac:chgData name="Kathryn Woolston-Thomas" userId="a1b13ced-f52e-46ba-a178-45ba3ae3660b" providerId="ADAL" clId="{AE841411-C696-4116-8DDF-46AADED94552}" dt="2024-02-26T15:43:42.013" v="0" actId="1076"/>
          <ac:spMkLst>
            <pc:docMk/>
            <pc:sldMk cId="4227519662" sldId="268"/>
            <ac:spMk id="3" creationId="{626058F5-6D77-9D65-7A6C-BFD12C67FCDB}"/>
          </ac:spMkLst>
        </pc:spChg>
      </pc:sldChg>
    </pc:docChg>
  </pc:docChgLst>
  <pc:docChgLst>
    <pc:chgData name="Kathryn Woolston-Thomas" userId="a1b13ced-f52e-46ba-a178-45ba3ae3660b" providerId="ADAL" clId="{6EEA57E2-EF9D-4CF5-A839-6F0BEFA85B22}"/>
    <pc:docChg chg="modSld">
      <pc:chgData name="Kathryn Woolston-Thomas" userId="a1b13ced-f52e-46ba-a178-45ba3ae3660b" providerId="ADAL" clId="{6EEA57E2-EF9D-4CF5-A839-6F0BEFA85B22}" dt="2024-03-13T17:05:02.943" v="60"/>
      <pc:docMkLst>
        <pc:docMk/>
      </pc:docMkLst>
      <pc:sldChg chg="modSp mod">
        <pc:chgData name="Kathryn Woolston-Thomas" userId="a1b13ced-f52e-46ba-a178-45ba3ae3660b" providerId="ADAL" clId="{6EEA57E2-EF9D-4CF5-A839-6F0BEFA85B22}" dt="2024-03-13T17:02:53.818" v="0" actId="20577"/>
        <pc:sldMkLst>
          <pc:docMk/>
          <pc:sldMk cId="109857222" sldId="256"/>
        </pc:sldMkLst>
        <pc:spChg chg="mod">
          <ac:chgData name="Kathryn Woolston-Thomas" userId="a1b13ced-f52e-46ba-a178-45ba3ae3660b" providerId="ADAL" clId="{6EEA57E2-EF9D-4CF5-A839-6F0BEFA85B22}" dt="2024-03-13T17:02:53.818" v="0" actId="20577"/>
          <ac:spMkLst>
            <pc:docMk/>
            <pc:sldMk cId="109857222" sldId="256"/>
            <ac:spMk id="7" creationId="{F0C173A4-6F99-8BAD-38F8-BED94E2C6505}"/>
          </ac:spMkLst>
        </pc:spChg>
      </pc:sldChg>
      <pc:sldChg chg="modSp mod">
        <pc:chgData name="Kathryn Woolston-Thomas" userId="a1b13ced-f52e-46ba-a178-45ba3ae3660b" providerId="ADAL" clId="{6EEA57E2-EF9D-4CF5-A839-6F0BEFA85B22}" dt="2024-03-13T17:03:39.146" v="4"/>
        <pc:sldMkLst>
          <pc:docMk/>
          <pc:sldMk cId="1504973512" sldId="258"/>
        </pc:sldMkLst>
        <pc:spChg chg="mod">
          <ac:chgData name="Kathryn Woolston-Thomas" userId="a1b13ced-f52e-46ba-a178-45ba3ae3660b" providerId="ADAL" clId="{6EEA57E2-EF9D-4CF5-A839-6F0BEFA85B22}" dt="2024-03-13T17:03:39.146" v="4"/>
          <ac:spMkLst>
            <pc:docMk/>
            <pc:sldMk cId="1504973512" sldId="258"/>
            <ac:spMk id="7" creationId="{F0C173A4-6F99-8BAD-38F8-BED94E2C6505}"/>
          </ac:spMkLst>
        </pc:spChg>
      </pc:sldChg>
      <pc:sldChg chg="modSp mod">
        <pc:chgData name="Kathryn Woolston-Thomas" userId="a1b13ced-f52e-46ba-a178-45ba3ae3660b" providerId="ADAL" clId="{6EEA57E2-EF9D-4CF5-A839-6F0BEFA85B22}" dt="2024-03-13T17:03:35.780" v="2"/>
        <pc:sldMkLst>
          <pc:docMk/>
          <pc:sldMk cId="2747994577" sldId="259"/>
        </pc:sldMkLst>
        <pc:spChg chg="mod">
          <ac:chgData name="Kathryn Woolston-Thomas" userId="a1b13ced-f52e-46ba-a178-45ba3ae3660b" providerId="ADAL" clId="{6EEA57E2-EF9D-4CF5-A839-6F0BEFA85B22}" dt="2024-03-13T17:03:35.780" v="2"/>
          <ac:spMkLst>
            <pc:docMk/>
            <pc:sldMk cId="2747994577" sldId="259"/>
            <ac:spMk id="7" creationId="{F0C173A4-6F99-8BAD-38F8-BED94E2C6505}"/>
          </ac:spMkLst>
        </pc:spChg>
      </pc:sldChg>
      <pc:sldChg chg="modSp mod">
        <pc:chgData name="Kathryn Woolston-Thomas" userId="a1b13ced-f52e-46ba-a178-45ba3ae3660b" providerId="ADAL" clId="{6EEA57E2-EF9D-4CF5-A839-6F0BEFA85B22}" dt="2024-03-13T17:03:42.496" v="6"/>
        <pc:sldMkLst>
          <pc:docMk/>
          <pc:sldMk cId="468189777" sldId="260"/>
        </pc:sldMkLst>
        <pc:spChg chg="mod">
          <ac:chgData name="Kathryn Woolston-Thomas" userId="a1b13ced-f52e-46ba-a178-45ba3ae3660b" providerId="ADAL" clId="{6EEA57E2-EF9D-4CF5-A839-6F0BEFA85B22}" dt="2024-03-13T17:03:42.496" v="6"/>
          <ac:spMkLst>
            <pc:docMk/>
            <pc:sldMk cId="468189777" sldId="260"/>
            <ac:spMk id="7" creationId="{F0C173A4-6F99-8BAD-38F8-BED94E2C6505}"/>
          </ac:spMkLst>
        </pc:spChg>
      </pc:sldChg>
      <pc:sldChg chg="modSp mod">
        <pc:chgData name="Kathryn Woolston-Thomas" userId="a1b13ced-f52e-46ba-a178-45ba3ae3660b" providerId="ADAL" clId="{6EEA57E2-EF9D-4CF5-A839-6F0BEFA85B22}" dt="2024-03-13T17:04:03.865" v="18"/>
        <pc:sldMkLst>
          <pc:docMk/>
          <pc:sldMk cId="1388187226" sldId="262"/>
        </pc:sldMkLst>
        <pc:spChg chg="mod">
          <ac:chgData name="Kathryn Woolston-Thomas" userId="a1b13ced-f52e-46ba-a178-45ba3ae3660b" providerId="ADAL" clId="{6EEA57E2-EF9D-4CF5-A839-6F0BEFA85B22}" dt="2024-03-13T17:04:03.865" v="18"/>
          <ac:spMkLst>
            <pc:docMk/>
            <pc:sldMk cId="1388187226" sldId="262"/>
            <ac:spMk id="7" creationId="{F0C173A4-6F99-8BAD-38F8-BED94E2C6505}"/>
          </ac:spMkLst>
        </pc:spChg>
      </pc:sldChg>
      <pc:sldChg chg="modSp mod">
        <pc:chgData name="Kathryn Woolston-Thomas" userId="a1b13ced-f52e-46ba-a178-45ba3ae3660b" providerId="ADAL" clId="{6EEA57E2-EF9D-4CF5-A839-6F0BEFA85B22}" dt="2024-03-13T17:03:45.632" v="8"/>
        <pc:sldMkLst>
          <pc:docMk/>
          <pc:sldMk cId="3072228298" sldId="263"/>
        </pc:sldMkLst>
        <pc:spChg chg="mod">
          <ac:chgData name="Kathryn Woolston-Thomas" userId="a1b13ced-f52e-46ba-a178-45ba3ae3660b" providerId="ADAL" clId="{6EEA57E2-EF9D-4CF5-A839-6F0BEFA85B22}" dt="2024-03-13T17:03:45.632" v="8"/>
          <ac:spMkLst>
            <pc:docMk/>
            <pc:sldMk cId="3072228298" sldId="263"/>
            <ac:spMk id="7" creationId="{F0C173A4-6F99-8BAD-38F8-BED94E2C6505}"/>
          </ac:spMkLst>
        </pc:spChg>
      </pc:sldChg>
      <pc:sldChg chg="modSp mod">
        <pc:chgData name="Kathryn Woolston-Thomas" userId="a1b13ced-f52e-46ba-a178-45ba3ae3660b" providerId="ADAL" clId="{6EEA57E2-EF9D-4CF5-A839-6F0BEFA85B22}" dt="2024-03-13T17:03:51.031" v="10"/>
        <pc:sldMkLst>
          <pc:docMk/>
          <pc:sldMk cId="529981983" sldId="264"/>
        </pc:sldMkLst>
        <pc:spChg chg="mod">
          <ac:chgData name="Kathryn Woolston-Thomas" userId="a1b13ced-f52e-46ba-a178-45ba3ae3660b" providerId="ADAL" clId="{6EEA57E2-EF9D-4CF5-A839-6F0BEFA85B22}" dt="2024-03-13T17:03:51.031" v="10"/>
          <ac:spMkLst>
            <pc:docMk/>
            <pc:sldMk cId="529981983" sldId="264"/>
            <ac:spMk id="7" creationId="{F0C173A4-6F99-8BAD-38F8-BED94E2C6505}"/>
          </ac:spMkLst>
        </pc:spChg>
      </pc:sldChg>
      <pc:sldChg chg="modSp mod">
        <pc:chgData name="Kathryn Woolston-Thomas" userId="a1b13ced-f52e-46ba-a178-45ba3ae3660b" providerId="ADAL" clId="{6EEA57E2-EF9D-4CF5-A839-6F0BEFA85B22}" dt="2024-03-13T17:03:54.011" v="12"/>
        <pc:sldMkLst>
          <pc:docMk/>
          <pc:sldMk cId="2505797670" sldId="265"/>
        </pc:sldMkLst>
        <pc:spChg chg="mod">
          <ac:chgData name="Kathryn Woolston-Thomas" userId="a1b13ced-f52e-46ba-a178-45ba3ae3660b" providerId="ADAL" clId="{6EEA57E2-EF9D-4CF5-A839-6F0BEFA85B22}" dt="2024-03-13T17:03:54.011" v="12"/>
          <ac:spMkLst>
            <pc:docMk/>
            <pc:sldMk cId="2505797670" sldId="265"/>
            <ac:spMk id="7" creationId="{F0C173A4-6F99-8BAD-38F8-BED94E2C6505}"/>
          </ac:spMkLst>
        </pc:spChg>
      </pc:sldChg>
      <pc:sldChg chg="modSp mod">
        <pc:chgData name="Kathryn Woolston-Thomas" userId="a1b13ced-f52e-46ba-a178-45ba3ae3660b" providerId="ADAL" clId="{6EEA57E2-EF9D-4CF5-A839-6F0BEFA85B22}" dt="2024-03-13T17:03:56.674" v="14"/>
        <pc:sldMkLst>
          <pc:docMk/>
          <pc:sldMk cId="1694849295" sldId="266"/>
        </pc:sldMkLst>
        <pc:spChg chg="mod">
          <ac:chgData name="Kathryn Woolston-Thomas" userId="a1b13ced-f52e-46ba-a178-45ba3ae3660b" providerId="ADAL" clId="{6EEA57E2-EF9D-4CF5-A839-6F0BEFA85B22}" dt="2024-03-13T17:03:56.674" v="14"/>
          <ac:spMkLst>
            <pc:docMk/>
            <pc:sldMk cId="1694849295" sldId="266"/>
            <ac:spMk id="7" creationId="{F0C173A4-6F99-8BAD-38F8-BED94E2C6505}"/>
          </ac:spMkLst>
        </pc:spChg>
      </pc:sldChg>
      <pc:sldChg chg="modSp mod">
        <pc:chgData name="Kathryn Woolston-Thomas" userId="a1b13ced-f52e-46ba-a178-45ba3ae3660b" providerId="ADAL" clId="{6EEA57E2-EF9D-4CF5-A839-6F0BEFA85B22}" dt="2024-03-13T17:04:06.221" v="20"/>
        <pc:sldMkLst>
          <pc:docMk/>
          <pc:sldMk cId="1731600075" sldId="267"/>
        </pc:sldMkLst>
        <pc:spChg chg="mod">
          <ac:chgData name="Kathryn Woolston-Thomas" userId="a1b13ced-f52e-46ba-a178-45ba3ae3660b" providerId="ADAL" clId="{6EEA57E2-EF9D-4CF5-A839-6F0BEFA85B22}" dt="2024-03-13T17:04:06.221" v="20"/>
          <ac:spMkLst>
            <pc:docMk/>
            <pc:sldMk cId="1731600075" sldId="267"/>
            <ac:spMk id="7" creationId="{F0C173A4-6F99-8BAD-38F8-BED94E2C6505}"/>
          </ac:spMkLst>
        </pc:spChg>
      </pc:sldChg>
      <pc:sldChg chg="modSp mod">
        <pc:chgData name="Kathryn Woolston-Thomas" userId="a1b13ced-f52e-46ba-a178-45ba3ae3660b" providerId="ADAL" clId="{6EEA57E2-EF9D-4CF5-A839-6F0BEFA85B22}" dt="2024-03-13T17:04:00.560" v="16"/>
        <pc:sldMkLst>
          <pc:docMk/>
          <pc:sldMk cId="4227519662" sldId="268"/>
        </pc:sldMkLst>
        <pc:spChg chg="mod">
          <ac:chgData name="Kathryn Woolston-Thomas" userId="a1b13ced-f52e-46ba-a178-45ba3ae3660b" providerId="ADAL" clId="{6EEA57E2-EF9D-4CF5-A839-6F0BEFA85B22}" dt="2024-03-13T17:04:00.560" v="16"/>
          <ac:spMkLst>
            <pc:docMk/>
            <pc:sldMk cId="4227519662" sldId="268"/>
            <ac:spMk id="7" creationId="{F0C173A4-6F99-8BAD-38F8-BED94E2C6505}"/>
          </ac:spMkLst>
        </pc:spChg>
      </pc:sldChg>
      <pc:sldChg chg="modSp mod">
        <pc:chgData name="Kathryn Woolston-Thomas" userId="a1b13ced-f52e-46ba-a178-45ba3ae3660b" providerId="ADAL" clId="{6EEA57E2-EF9D-4CF5-A839-6F0BEFA85B22}" dt="2024-03-13T17:04:08.674" v="22"/>
        <pc:sldMkLst>
          <pc:docMk/>
          <pc:sldMk cId="722882698" sldId="269"/>
        </pc:sldMkLst>
        <pc:spChg chg="mod">
          <ac:chgData name="Kathryn Woolston-Thomas" userId="a1b13ced-f52e-46ba-a178-45ba3ae3660b" providerId="ADAL" clId="{6EEA57E2-EF9D-4CF5-A839-6F0BEFA85B22}" dt="2024-03-13T17:04:08.674" v="22"/>
          <ac:spMkLst>
            <pc:docMk/>
            <pc:sldMk cId="722882698" sldId="269"/>
            <ac:spMk id="7" creationId="{F0C173A4-6F99-8BAD-38F8-BED94E2C6505}"/>
          </ac:spMkLst>
        </pc:spChg>
      </pc:sldChg>
      <pc:sldChg chg="modSp mod">
        <pc:chgData name="Kathryn Woolston-Thomas" userId="a1b13ced-f52e-46ba-a178-45ba3ae3660b" providerId="ADAL" clId="{6EEA57E2-EF9D-4CF5-A839-6F0BEFA85B22}" dt="2024-03-13T17:04:12.714" v="26"/>
        <pc:sldMkLst>
          <pc:docMk/>
          <pc:sldMk cId="2982855282" sldId="270"/>
        </pc:sldMkLst>
        <pc:spChg chg="mod">
          <ac:chgData name="Kathryn Woolston-Thomas" userId="a1b13ced-f52e-46ba-a178-45ba3ae3660b" providerId="ADAL" clId="{6EEA57E2-EF9D-4CF5-A839-6F0BEFA85B22}" dt="2024-03-13T17:04:12.714" v="26"/>
          <ac:spMkLst>
            <pc:docMk/>
            <pc:sldMk cId="2982855282" sldId="270"/>
            <ac:spMk id="7" creationId="{F0C173A4-6F99-8BAD-38F8-BED94E2C6505}"/>
          </ac:spMkLst>
        </pc:spChg>
      </pc:sldChg>
      <pc:sldChg chg="modSp mod">
        <pc:chgData name="Kathryn Woolston-Thomas" userId="a1b13ced-f52e-46ba-a178-45ba3ae3660b" providerId="ADAL" clId="{6EEA57E2-EF9D-4CF5-A839-6F0BEFA85B22}" dt="2024-03-13T17:04:15.521" v="28"/>
        <pc:sldMkLst>
          <pc:docMk/>
          <pc:sldMk cId="3600337279" sldId="271"/>
        </pc:sldMkLst>
        <pc:spChg chg="mod">
          <ac:chgData name="Kathryn Woolston-Thomas" userId="a1b13ced-f52e-46ba-a178-45ba3ae3660b" providerId="ADAL" clId="{6EEA57E2-EF9D-4CF5-A839-6F0BEFA85B22}" dt="2024-03-13T17:04:15.521" v="28"/>
          <ac:spMkLst>
            <pc:docMk/>
            <pc:sldMk cId="3600337279" sldId="271"/>
            <ac:spMk id="7" creationId="{F0C173A4-6F99-8BAD-38F8-BED94E2C6505}"/>
          </ac:spMkLst>
        </pc:spChg>
      </pc:sldChg>
      <pc:sldChg chg="modSp mod">
        <pc:chgData name="Kathryn Woolston-Thomas" userId="a1b13ced-f52e-46ba-a178-45ba3ae3660b" providerId="ADAL" clId="{6EEA57E2-EF9D-4CF5-A839-6F0BEFA85B22}" dt="2024-03-13T17:04:21.767" v="32"/>
        <pc:sldMkLst>
          <pc:docMk/>
          <pc:sldMk cId="3616477711" sldId="272"/>
        </pc:sldMkLst>
        <pc:spChg chg="mod">
          <ac:chgData name="Kathryn Woolston-Thomas" userId="a1b13ced-f52e-46ba-a178-45ba3ae3660b" providerId="ADAL" clId="{6EEA57E2-EF9D-4CF5-A839-6F0BEFA85B22}" dt="2024-03-13T17:04:21.767" v="32"/>
          <ac:spMkLst>
            <pc:docMk/>
            <pc:sldMk cId="3616477711" sldId="272"/>
            <ac:spMk id="7" creationId="{F0C173A4-6F99-8BAD-38F8-BED94E2C6505}"/>
          </ac:spMkLst>
        </pc:spChg>
      </pc:sldChg>
      <pc:sldChg chg="modSp mod">
        <pc:chgData name="Kathryn Woolston-Thomas" userId="a1b13ced-f52e-46ba-a178-45ba3ae3660b" providerId="ADAL" clId="{6EEA57E2-EF9D-4CF5-A839-6F0BEFA85B22}" dt="2024-03-13T17:04:18.216" v="30"/>
        <pc:sldMkLst>
          <pc:docMk/>
          <pc:sldMk cId="2695025993" sldId="273"/>
        </pc:sldMkLst>
        <pc:spChg chg="mod">
          <ac:chgData name="Kathryn Woolston-Thomas" userId="a1b13ced-f52e-46ba-a178-45ba3ae3660b" providerId="ADAL" clId="{6EEA57E2-EF9D-4CF5-A839-6F0BEFA85B22}" dt="2024-03-13T17:04:18.216" v="30"/>
          <ac:spMkLst>
            <pc:docMk/>
            <pc:sldMk cId="2695025993" sldId="273"/>
            <ac:spMk id="7" creationId="{F0C173A4-6F99-8BAD-38F8-BED94E2C6505}"/>
          </ac:spMkLst>
        </pc:spChg>
      </pc:sldChg>
      <pc:sldChg chg="modSp mod">
        <pc:chgData name="Kathryn Woolston-Thomas" userId="a1b13ced-f52e-46ba-a178-45ba3ae3660b" providerId="ADAL" clId="{6EEA57E2-EF9D-4CF5-A839-6F0BEFA85B22}" dt="2024-03-13T17:04:25.081" v="34"/>
        <pc:sldMkLst>
          <pc:docMk/>
          <pc:sldMk cId="1733703115" sldId="274"/>
        </pc:sldMkLst>
        <pc:spChg chg="mod">
          <ac:chgData name="Kathryn Woolston-Thomas" userId="a1b13ced-f52e-46ba-a178-45ba3ae3660b" providerId="ADAL" clId="{6EEA57E2-EF9D-4CF5-A839-6F0BEFA85B22}" dt="2024-03-13T17:04:25.081" v="34"/>
          <ac:spMkLst>
            <pc:docMk/>
            <pc:sldMk cId="1733703115" sldId="274"/>
            <ac:spMk id="7" creationId="{F0C173A4-6F99-8BAD-38F8-BED94E2C6505}"/>
          </ac:spMkLst>
        </pc:spChg>
      </pc:sldChg>
      <pc:sldChg chg="modSp mod">
        <pc:chgData name="Kathryn Woolston-Thomas" userId="a1b13ced-f52e-46ba-a178-45ba3ae3660b" providerId="ADAL" clId="{6EEA57E2-EF9D-4CF5-A839-6F0BEFA85B22}" dt="2024-03-13T17:04:28.043" v="36"/>
        <pc:sldMkLst>
          <pc:docMk/>
          <pc:sldMk cId="942601055" sldId="275"/>
        </pc:sldMkLst>
        <pc:spChg chg="mod">
          <ac:chgData name="Kathryn Woolston-Thomas" userId="a1b13ced-f52e-46ba-a178-45ba3ae3660b" providerId="ADAL" clId="{6EEA57E2-EF9D-4CF5-A839-6F0BEFA85B22}" dt="2024-03-13T17:04:28.043" v="36"/>
          <ac:spMkLst>
            <pc:docMk/>
            <pc:sldMk cId="942601055" sldId="275"/>
            <ac:spMk id="7" creationId="{F0C173A4-6F99-8BAD-38F8-BED94E2C6505}"/>
          </ac:spMkLst>
        </pc:spChg>
      </pc:sldChg>
      <pc:sldChg chg="modSp mod">
        <pc:chgData name="Kathryn Woolston-Thomas" userId="a1b13ced-f52e-46ba-a178-45ba3ae3660b" providerId="ADAL" clId="{6EEA57E2-EF9D-4CF5-A839-6F0BEFA85B22}" dt="2024-03-13T17:04:31.192" v="38"/>
        <pc:sldMkLst>
          <pc:docMk/>
          <pc:sldMk cId="2099122765" sldId="276"/>
        </pc:sldMkLst>
        <pc:spChg chg="mod">
          <ac:chgData name="Kathryn Woolston-Thomas" userId="a1b13ced-f52e-46ba-a178-45ba3ae3660b" providerId="ADAL" clId="{6EEA57E2-EF9D-4CF5-A839-6F0BEFA85B22}" dt="2024-03-13T17:04:31.192" v="38"/>
          <ac:spMkLst>
            <pc:docMk/>
            <pc:sldMk cId="2099122765" sldId="276"/>
            <ac:spMk id="7" creationId="{F0C173A4-6F99-8BAD-38F8-BED94E2C6505}"/>
          </ac:spMkLst>
        </pc:spChg>
      </pc:sldChg>
      <pc:sldChg chg="modSp mod">
        <pc:chgData name="Kathryn Woolston-Thomas" userId="a1b13ced-f52e-46ba-a178-45ba3ae3660b" providerId="ADAL" clId="{6EEA57E2-EF9D-4CF5-A839-6F0BEFA85B22}" dt="2024-03-13T17:04:33.770" v="40"/>
        <pc:sldMkLst>
          <pc:docMk/>
          <pc:sldMk cId="668698523" sldId="277"/>
        </pc:sldMkLst>
        <pc:spChg chg="mod">
          <ac:chgData name="Kathryn Woolston-Thomas" userId="a1b13ced-f52e-46ba-a178-45ba3ae3660b" providerId="ADAL" clId="{6EEA57E2-EF9D-4CF5-A839-6F0BEFA85B22}" dt="2024-03-13T17:04:33.770" v="40"/>
          <ac:spMkLst>
            <pc:docMk/>
            <pc:sldMk cId="668698523" sldId="277"/>
            <ac:spMk id="7" creationId="{F0C173A4-6F99-8BAD-38F8-BED94E2C6505}"/>
          </ac:spMkLst>
        </pc:spChg>
      </pc:sldChg>
      <pc:sldChg chg="modSp mod">
        <pc:chgData name="Kathryn Woolston-Thomas" userId="a1b13ced-f52e-46ba-a178-45ba3ae3660b" providerId="ADAL" clId="{6EEA57E2-EF9D-4CF5-A839-6F0BEFA85B22}" dt="2024-03-13T17:04:36.801" v="42"/>
        <pc:sldMkLst>
          <pc:docMk/>
          <pc:sldMk cId="2265193287" sldId="278"/>
        </pc:sldMkLst>
        <pc:spChg chg="mod">
          <ac:chgData name="Kathryn Woolston-Thomas" userId="a1b13ced-f52e-46ba-a178-45ba3ae3660b" providerId="ADAL" clId="{6EEA57E2-EF9D-4CF5-A839-6F0BEFA85B22}" dt="2024-03-13T17:04:36.801" v="42"/>
          <ac:spMkLst>
            <pc:docMk/>
            <pc:sldMk cId="2265193287" sldId="278"/>
            <ac:spMk id="7" creationId="{F0C173A4-6F99-8BAD-38F8-BED94E2C6505}"/>
          </ac:spMkLst>
        </pc:spChg>
      </pc:sldChg>
      <pc:sldChg chg="modSp mod">
        <pc:chgData name="Kathryn Woolston-Thomas" userId="a1b13ced-f52e-46ba-a178-45ba3ae3660b" providerId="ADAL" clId="{6EEA57E2-EF9D-4CF5-A839-6F0BEFA85B22}" dt="2024-03-13T17:04:39.635" v="44"/>
        <pc:sldMkLst>
          <pc:docMk/>
          <pc:sldMk cId="679051475" sldId="279"/>
        </pc:sldMkLst>
        <pc:spChg chg="mod">
          <ac:chgData name="Kathryn Woolston-Thomas" userId="a1b13ced-f52e-46ba-a178-45ba3ae3660b" providerId="ADAL" clId="{6EEA57E2-EF9D-4CF5-A839-6F0BEFA85B22}" dt="2024-03-13T17:04:39.635" v="44"/>
          <ac:spMkLst>
            <pc:docMk/>
            <pc:sldMk cId="679051475" sldId="279"/>
            <ac:spMk id="7" creationId="{F0C173A4-6F99-8BAD-38F8-BED94E2C6505}"/>
          </ac:spMkLst>
        </pc:spChg>
      </pc:sldChg>
      <pc:sldChg chg="modSp mod">
        <pc:chgData name="Kathryn Woolston-Thomas" userId="a1b13ced-f52e-46ba-a178-45ba3ae3660b" providerId="ADAL" clId="{6EEA57E2-EF9D-4CF5-A839-6F0BEFA85B22}" dt="2024-03-13T17:04:42.758" v="46"/>
        <pc:sldMkLst>
          <pc:docMk/>
          <pc:sldMk cId="2265896839" sldId="280"/>
        </pc:sldMkLst>
        <pc:spChg chg="mod">
          <ac:chgData name="Kathryn Woolston-Thomas" userId="a1b13ced-f52e-46ba-a178-45ba3ae3660b" providerId="ADAL" clId="{6EEA57E2-EF9D-4CF5-A839-6F0BEFA85B22}" dt="2024-03-13T17:04:42.758" v="46"/>
          <ac:spMkLst>
            <pc:docMk/>
            <pc:sldMk cId="2265896839" sldId="280"/>
            <ac:spMk id="7" creationId="{F0C173A4-6F99-8BAD-38F8-BED94E2C6505}"/>
          </ac:spMkLst>
        </pc:spChg>
      </pc:sldChg>
      <pc:sldChg chg="modSp mod">
        <pc:chgData name="Kathryn Woolston-Thomas" userId="a1b13ced-f52e-46ba-a178-45ba3ae3660b" providerId="ADAL" clId="{6EEA57E2-EF9D-4CF5-A839-6F0BEFA85B22}" dt="2024-03-13T17:04:45.295" v="48"/>
        <pc:sldMkLst>
          <pc:docMk/>
          <pc:sldMk cId="3739969721" sldId="281"/>
        </pc:sldMkLst>
        <pc:spChg chg="mod">
          <ac:chgData name="Kathryn Woolston-Thomas" userId="a1b13ced-f52e-46ba-a178-45ba3ae3660b" providerId="ADAL" clId="{6EEA57E2-EF9D-4CF5-A839-6F0BEFA85B22}" dt="2024-03-13T17:04:45.295" v="48"/>
          <ac:spMkLst>
            <pc:docMk/>
            <pc:sldMk cId="3739969721" sldId="281"/>
            <ac:spMk id="7" creationId="{F0C173A4-6F99-8BAD-38F8-BED94E2C6505}"/>
          </ac:spMkLst>
        </pc:spChg>
      </pc:sldChg>
      <pc:sldChg chg="modSp mod">
        <pc:chgData name="Kathryn Woolston-Thomas" userId="a1b13ced-f52e-46ba-a178-45ba3ae3660b" providerId="ADAL" clId="{6EEA57E2-EF9D-4CF5-A839-6F0BEFA85B22}" dt="2024-03-13T17:04:48.022" v="50"/>
        <pc:sldMkLst>
          <pc:docMk/>
          <pc:sldMk cId="4113402174" sldId="282"/>
        </pc:sldMkLst>
        <pc:spChg chg="mod">
          <ac:chgData name="Kathryn Woolston-Thomas" userId="a1b13ced-f52e-46ba-a178-45ba3ae3660b" providerId="ADAL" clId="{6EEA57E2-EF9D-4CF5-A839-6F0BEFA85B22}" dt="2024-03-13T17:04:48.022" v="50"/>
          <ac:spMkLst>
            <pc:docMk/>
            <pc:sldMk cId="4113402174" sldId="282"/>
            <ac:spMk id="7" creationId="{F0C173A4-6F99-8BAD-38F8-BED94E2C6505}"/>
          </ac:spMkLst>
        </pc:spChg>
      </pc:sldChg>
      <pc:sldChg chg="modSp mod">
        <pc:chgData name="Kathryn Woolston-Thomas" userId="a1b13ced-f52e-46ba-a178-45ba3ae3660b" providerId="ADAL" clId="{6EEA57E2-EF9D-4CF5-A839-6F0BEFA85B22}" dt="2024-03-13T17:04:50.834" v="52"/>
        <pc:sldMkLst>
          <pc:docMk/>
          <pc:sldMk cId="1104809790" sldId="283"/>
        </pc:sldMkLst>
        <pc:spChg chg="mod">
          <ac:chgData name="Kathryn Woolston-Thomas" userId="a1b13ced-f52e-46ba-a178-45ba3ae3660b" providerId="ADAL" clId="{6EEA57E2-EF9D-4CF5-A839-6F0BEFA85B22}" dt="2024-03-13T17:04:50.834" v="52"/>
          <ac:spMkLst>
            <pc:docMk/>
            <pc:sldMk cId="1104809790" sldId="283"/>
            <ac:spMk id="7" creationId="{F0C173A4-6F99-8BAD-38F8-BED94E2C6505}"/>
          </ac:spMkLst>
        </pc:spChg>
      </pc:sldChg>
      <pc:sldChg chg="modSp mod">
        <pc:chgData name="Kathryn Woolston-Thomas" userId="a1b13ced-f52e-46ba-a178-45ba3ae3660b" providerId="ADAL" clId="{6EEA57E2-EF9D-4CF5-A839-6F0BEFA85B22}" dt="2024-03-13T17:04:53.727" v="54"/>
        <pc:sldMkLst>
          <pc:docMk/>
          <pc:sldMk cId="373932355" sldId="284"/>
        </pc:sldMkLst>
        <pc:spChg chg="mod">
          <ac:chgData name="Kathryn Woolston-Thomas" userId="a1b13ced-f52e-46ba-a178-45ba3ae3660b" providerId="ADAL" clId="{6EEA57E2-EF9D-4CF5-A839-6F0BEFA85B22}" dt="2024-03-13T17:04:53.727" v="54"/>
          <ac:spMkLst>
            <pc:docMk/>
            <pc:sldMk cId="373932355" sldId="284"/>
            <ac:spMk id="7" creationId="{F0C173A4-6F99-8BAD-38F8-BED94E2C6505}"/>
          </ac:spMkLst>
        </pc:spChg>
      </pc:sldChg>
      <pc:sldChg chg="modSp mod">
        <pc:chgData name="Kathryn Woolston-Thomas" userId="a1b13ced-f52e-46ba-a178-45ba3ae3660b" providerId="ADAL" clId="{6EEA57E2-EF9D-4CF5-A839-6F0BEFA85B22}" dt="2024-03-13T17:04:56.278" v="56"/>
        <pc:sldMkLst>
          <pc:docMk/>
          <pc:sldMk cId="3482605817" sldId="285"/>
        </pc:sldMkLst>
        <pc:spChg chg="mod">
          <ac:chgData name="Kathryn Woolston-Thomas" userId="a1b13ced-f52e-46ba-a178-45ba3ae3660b" providerId="ADAL" clId="{6EEA57E2-EF9D-4CF5-A839-6F0BEFA85B22}" dt="2024-03-13T17:04:56.278" v="56"/>
          <ac:spMkLst>
            <pc:docMk/>
            <pc:sldMk cId="3482605817" sldId="285"/>
            <ac:spMk id="7" creationId="{F0C173A4-6F99-8BAD-38F8-BED94E2C6505}"/>
          </ac:spMkLst>
        </pc:spChg>
      </pc:sldChg>
      <pc:sldChg chg="modSp mod">
        <pc:chgData name="Kathryn Woolston-Thomas" userId="a1b13ced-f52e-46ba-a178-45ba3ae3660b" providerId="ADAL" clId="{6EEA57E2-EF9D-4CF5-A839-6F0BEFA85B22}" dt="2024-03-13T17:04:59.461" v="58"/>
        <pc:sldMkLst>
          <pc:docMk/>
          <pc:sldMk cId="56438974" sldId="286"/>
        </pc:sldMkLst>
        <pc:spChg chg="mod">
          <ac:chgData name="Kathryn Woolston-Thomas" userId="a1b13ced-f52e-46ba-a178-45ba3ae3660b" providerId="ADAL" clId="{6EEA57E2-EF9D-4CF5-A839-6F0BEFA85B22}" dt="2024-03-13T17:04:59.461" v="58"/>
          <ac:spMkLst>
            <pc:docMk/>
            <pc:sldMk cId="56438974" sldId="286"/>
            <ac:spMk id="7" creationId="{F0C173A4-6F99-8BAD-38F8-BED94E2C6505}"/>
          </ac:spMkLst>
        </pc:spChg>
      </pc:sldChg>
      <pc:sldChg chg="modSp mod">
        <pc:chgData name="Kathryn Woolston-Thomas" userId="a1b13ced-f52e-46ba-a178-45ba3ae3660b" providerId="ADAL" clId="{6EEA57E2-EF9D-4CF5-A839-6F0BEFA85B22}" dt="2024-03-13T17:05:02.943" v="60"/>
        <pc:sldMkLst>
          <pc:docMk/>
          <pc:sldMk cId="3365835785" sldId="287"/>
        </pc:sldMkLst>
        <pc:spChg chg="mod">
          <ac:chgData name="Kathryn Woolston-Thomas" userId="a1b13ced-f52e-46ba-a178-45ba3ae3660b" providerId="ADAL" clId="{6EEA57E2-EF9D-4CF5-A839-6F0BEFA85B22}" dt="2024-03-13T17:05:02.943" v="60"/>
          <ac:spMkLst>
            <pc:docMk/>
            <pc:sldMk cId="3365835785" sldId="287"/>
            <ac:spMk id="7" creationId="{F0C173A4-6F99-8BAD-38F8-BED94E2C6505}"/>
          </ac:spMkLst>
        </pc:spChg>
      </pc:sldChg>
    </pc:docChg>
  </pc:docChgLst>
  <pc:docChgLst>
    <pc:chgData name="Katherine Wilson" userId="0bfba914-d394-4d29-8300-382d57b750ca" providerId="ADAL" clId="{5D38DB2F-07B7-468C-B742-0D8F246D3B63}"/>
    <pc:docChg chg="modSld">
      <pc:chgData name="Katherine Wilson" userId="0bfba914-d394-4d29-8300-382d57b750ca" providerId="ADAL" clId="{5D38DB2F-07B7-468C-B742-0D8F246D3B63}" dt="2024-02-26T17:53:30.638" v="0" actId="20577"/>
      <pc:docMkLst>
        <pc:docMk/>
      </pc:docMkLst>
      <pc:sldChg chg="modSp mod">
        <pc:chgData name="Katherine Wilson" userId="0bfba914-d394-4d29-8300-382d57b750ca" providerId="ADAL" clId="{5D38DB2F-07B7-468C-B742-0D8F246D3B63}" dt="2024-02-26T17:53:30.638" v="0" actId="20577"/>
        <pc:sldMkLst>
          <pc:docMk/>
          <pc:sldMk cId="3600337279" sldId="271"/>
        </pc:sldMkLst>
        <pc:spChg chg="mod">
          <ac:chgData name="Katherine Wilson" userId="0bfba914-d394-4d29-8300-382d57b750ca" providerId="ADAL" clId="{5D38DB2F-07B7-468C-B742-0D8F246D3B63}" dt="2024-02-26T17:53:30.638" v="0" actId="20577"/>
          <ac:spMkLst>
            <pc:docMk/>
            <pc:sldMk cId="3600337279" sldId="271"/>
            <ac:spMk id="11" creationId="{7D2BC5F0-36FF-FEDC-1C9D-116D9BCB008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A4C9B6-799E-4A25-93F6-35ACE64036F2}" type="datetimeFigureOut">
              <a:rPr lang="en-GB" smtClean="0"/>
              <a:t>14/03/2024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24B2D0-91E5-40D6-B037-59C536D447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7012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uk/carers-leave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uk/definition-of-disability-under-equality-act-2010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uk/carers-leave" TargetMode="External"/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24B2D0-91E5-40D6-B037-59C536D447F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1494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 sz="1200" b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altLang="en-US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Legal rights for carers at work</a:t>
            </a:r>
          </a:p>
          <a:p>
            <a:endParaRPr lang="en-GB" altLang="en-US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Clr>
                <a:srgbClr val="ED1C24"/>
              </a:buClr>
              <a:buFont typeface="Arial" panose="020B0604020202020204" pitchFamily="34" charset="0"/>
              <a:buChar char="•"/>
            </a:pPr>
            <a:r>
              <a:rPr lang="en-GB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Right to </a:t>
            </a:r>
            <a:r>
              <a:rPr lang="en-GB" altLang="en-US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 off in emergencies </a:t>
            </a:r>
            <a:r>
              <a:rPr lang="en-GB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care for </a:t>
            </a:r>
            <a:r>
              <a:rPr lang="en-GB" altLang="en-US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dependants</a:t>
            </a:r>
            <a:br>
              <a:rPr lang="en-GB" altLang="en-US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altLang="en-US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Clr>
                <a:srgbClr val="ED1C24"/>
              </a:buClr>
              <a:buFont typeface="Arial" panose="020B0604020202020204" pitchFamily="34" charset="0"/>
              <a:buChar char="•"/>
            </a:pPr>
            <a:r>
              <a:rPr lang="en-GB" altLang="en-US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Parental leave </a:t>
            </a:r>
            <a:r>
              <a:rPr lang="en-GB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shared parental leave (April 2015)</a:t>
            </a:r>
            <a:br>
              <a:rPr lang="en-GB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altLang="en-US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Clr>
                <a:srgbClr val="ED1C24"/>
              </a:buClr>
              <a:buFont typeface="Arial" panose="020B0604020202020204" pitchFamily="34" charset="0"/>
              <a:buChar char="•"/>
            </a:pPr>
            <a:r>
              <a:rPr lang="en-GB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Right not to be </a:t>
            </a:r>
            <a:r>
              <a:rPr lang="en-GB" altLang="en-US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discriminated against </a:t>
            </a:r>
            <a:r>
              <a:rPr lang="en-GB" altLang="en-US" sz="1200"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en-GB" altLang="en-US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harassed </a:t>
            </a:r>
            <a:r>
              <a:rPr lang="en-GB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because </a:t>
            </a:r>
            <a:br>
              <a:rPr lang="en-GB" altLang="en-US" sz="12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association with</a:t>
            </a:r>
            <a:r>
              <a:rPr lang="en-GB" altLang="en-US" sz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disability</a:t>
            </a:r>
            <a:r>
              <a:rPr lang="en-GB" altLang="en-US" sz="12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 </a:t>
            </a:r>
            <a:r>
              <a:rPr lang="en-GB" altLang="en-US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 </a:t>
            </a:r>
            <a:r>
              <a:rPr lang="en-GB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(Equality Act 2010)</a:t>
            </a:r>
            <a:br>
              <a:rPr lang="en-GB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altLang="en-US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Clr>
                <a:srgbClr val="ED1C24"/>
              </a:buClr>
              <a:buFont typeface="Arial" panose="020B0604020202020204" pitchFamily="34" charset="0"/>
              <a:buChar char="•"/>
            </a:pPr>
            <a:r>
              <a:rPr lang="en-GB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Right to request </a:t>
            </a:r>
            <a:r>
              <a:rPr lang="en-GB" altLang="en-US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flexible working </a:t>
            </a:r>
            <a:r>
              <a:rPr lang="en-GB" alt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enhanced right introduced by</a:t>
            </a:r>
            <a:r>
              <a:rPr lang="en-GB" altLang="en-US" sz="1200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12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Employment Relations (Flexible Working) Act 2023</a:t>
            </a:r>
            <a:endParaRPr lang="en-GB" altLang="en-US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Clr>
                <a:srgbClr val="ED1C24"/>
              </a:buClr>
              <a:buFont typeface="Arial" panose="020B0604020202020204" pitchFamily="34" charset="0"/>
              <a:buChar char="•"/>
            </a:pPr>
            <a:endParaRPr lang="en-GB" altLang="en-US" sz="12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Clr>
                <a:srgbClr val="ED1C24"/>
              </a:buClr>
              <a:buFont typeface="Arial" panose="020B0604020202020204" pitchFamily="34" charset="0"/>
              <a:buChar char="•"/>
            </a:pPr>
            <a:r>
              <a:rPr lang="en-GB" altLang="en-US" sz="12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Carer’s</a:t>
            </a:r>
            <a:r>
              <a:rPr lang="en-GB" altLang="en-US" sz="1200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12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Leave Act 2023 </a:t>
            </a:r>
            <a:r>
              <a:rPr lang="en-GB" altLang="en-US" sz="1200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br>
              <a:rPr lang="en-GB" altLang="en-US" sz="1200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en-US" sz="1200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introduces a </a:t>
            </a:r>
            <a:r>
              <a:rPr lang="en-GB" altLang="en-US" sz="12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right </a:t>
            </a:r>
            <a:r>
              <a:rPr lang="en-GB" altLang="en-US" sz="1200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take up to a week’s unpaid leave to care. Comes into force on 6 April 2024 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24B2D0-91E5-40D6-B037-59C536D447FB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03078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GB" sz="1200" b="1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200" b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About the Carer’s Leave Act 2023</a:t>
            </a:r>
          </a:p>
          <a:p>
            <a:pPr marL="0" indent="0">
              <a:buNone/>
            </a:pPr>
            <a:endParaRPr lang="en-GB" sz="1200" i="1">
              <a:solidFill>
                <a:srgbClr val="FF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GB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en-GB" sz="120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ntroduces a new entitlement to unpaid Carer’s Leave for employees</a:t>
            </a:r>
            <a:r>
              <a:rPr lang="en-GB" sz="120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n-GB" sz="120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120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"</a:t>
            </a:r>
            <a:r>
              <a:rPr lang="en-GB" sz="120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provide or arrange care for a dependant with a </a:t>
            </a:r>
            <a:r>
              <a:rPr lang="en-GB" sz="120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</a:t>
            </a:r>
            <a:r>
              <a:rPr lang="en-GB" sz="120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ong-term care need</a:t>
            </a:r>
            <a:r>
              <a:rPr lang="en-GB" sz="120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"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endParaRPr lang="en-GB" sz="110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GB" sz="120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Applies</a:t>
            </a:r>
            <a:r>
              <a:rPr lang="en-GB" sz="120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to </a:t>
            </a:r>
            <a:r>
              <a:rPr lang="en-GB" sz="1200" b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Great Britain </a:t>
            </a:r>
            <a:r>
              <a:rPr lang="en-GB" sz="1200" b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20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i.e. England</a:t>
            </a:r>
            <a:r>
              <a:rPr lang="en-GB" sz="120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Scotland and Wales</a:t>
            </a:r>
            <a:r>
              <a:rPr lang="en-GB" sz="120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(The NI Assembly decides its own legislation)</a:t>
            </a:r>
            <a:br>
              <a:rPr lang="en-GB" sz="120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GB" sz="120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GB" sz="120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Amends the </a:t>
            </a:r>
            <a:r>
              <a:rPr lang="en-GB" sz="120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Employment Rights Act </a:t>
            </a:r>
            <a:r>
              <a:rPr lang="en-GB" sz="120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1996 and inserts a new Part 8B </a:t>
            </a:r>
          </a:p>
          <a:p>
            <a:endParaRPr lang="en-GB" sz="120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GB" sz="120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Comes into force on </a:t>
            </a:r>
            <a:r>
              <a:rPr lang="en-GB" sz="120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 April 2024</a:t>
            </a: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- </a:t>
            </a:r>
            <a:r>
              <a:rPr lang="en-GB" sz="1200" b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Government guidance is on gov.uk </a:t>
            </a:r>
            <a:r>
              <a:rPr lang="en-GB" sz="1200" b="1" u="sng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here</a:t>
            </a:r>
            <a:endParaRPr lang="en-GB" sz="1200" b="1"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1100" b="1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Very similar provisions and alignment of rights with other family leave entitlements, e.g. shared parental leave etc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endParaRPr lang="en-GB" sz="1100" b="1">
              <a:ea typeface="Calibri" panose="020F0502020204030204" pitchFamily="34" charset="0"/>
              <a:cs typeface="Times New Roman"/>
            </a:endParaRPr>
          </a:p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24B2D0-91E5-40D6-B037-59C536D447FB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92906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Definitions (in the Act)</a:t>
            </a:r>
          </a:p>
          <a:p>
            <a:pPr marL="0" indent="0">
              <a:buNone/>
            </a:pPr>
            <a:endParaRPr lang="en-GB" b="1"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285750" indent="-285750">
              <a:buFont typeface="Arial"/>
              <a:buChar char="•"/>
            </a:pPr>
            <a:r>
              <a:rPr lang="en-GB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Defines</a:t>
            </a:r>
            <a:r>
              <a:rPr lang="en-GB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n-GB">
                <a:solidFill>
                  <a:srgbClr val="FF000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dependant</a:t>
            </a:r>
            <a:r>
              <a:rPr lang="en-GB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 - </a:t>
            </a:r>
            <a:r>
              <a:rPr lang="en-GB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aligns with statutory right to time off for dependants in emergencies and is broad</a:t>
            </a:r>
          </a:p>
          <a:p>
            <a:pPr marL="285750" indent="-285750">
              <a:buFont typeface="Arial"/>
              <a:buChar char="•"/>
            </a:pPr>
            <a:endParaRPr lang="en-GB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285750" indent="-285750">
              <a:buFont typeface="Arial"/>
              <a:buChar char="•"/>
            </a:pPr>
            <a:r>
              <a:rPr lang="en-GB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Defines </a:t>
            </a:r>
            <a:r>
              <a:rPr lang="en-GB">
                <a:solidFill>
                  <a:srgbClr val="FF000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long term care need </a:t>
            </a:r>
            <a:r>
              <a:rPr lang="en-GB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– i.e. covers a dependant who:</a:t>
            </a:r>
          </a:p>
          <a:p>
            <a:pPr lvl="1">
              <a:buNone/>
            </a:pPr>
            <a:r>
              <a:rPr lang="en-GB" spc="2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- has</a:t>
            </a:r>
            <a:r>
              <a:rPr lang="en-GB" spc="2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 illness or injury (whether physical or mental) that requires,</a:t>
            </a:r>
            <a:br>
              <a:rPr lang="en-GB" spc="2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GB" spc="2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or is likely to require, care for more than three months</a:t>
            </a:r>
            <a:endParaRPr lang="en-GB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1">
              <a:buNone/>
            </a:pPr>
            <a:r>
              <a:rPr lang="en-GB" spc="2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- h</a:t>
            </a:r>
            <a:r>
              <a:rPr lang="en-GB" spc="2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 a disability as </a:t>
            </a:r>
            <a:r>
              <a:rPr lang="en-GB" u="sng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defined in the Equality Act 2010</a:t>
            </a:r>
            <a:endParaRPr lang="en-GB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1">
              <a:buNone/>
            </a:pPr>
            <a:r>
              <a:rPr lang="en-GB" spc="2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- or requires </a:t>
            </a:r>
            <a:r>
              <a:rPr lang="en-GB" spc="2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care for a reason connected with old age </a:t>
            </a:r>
            <a:endParaRPr lang="en-GB"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/>
              <a:buChar char="•"/>
            </a:pPr>
            <a:endParaRPr lang="en-GB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(NB: Equality Act 2010 includes cancer as a disability from point of</a:t>
            </a:r>
            <a:br>
              <a:rPr lang="en-GB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diagnosis)</a:t>
            </a:r>
          </a:p>
          <a:p>
            <a:pPr marL="0" indent="0">
              <a:buNone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24B2D0-91E5-40D6-B037-59C536D447FB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90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b="1">
                <a:latin typeface="Arial" panose="020B0604020202020204" pitchFamily="34" charset="0"/>
                <a:cs typeface="Arial" panose="020B0604020202020204" pitchFamily="34" charset="0"/>
              </a:rPr>
              <a:t>What is ‘providing or arranging care’?</a:t>
            </a:r>
            <a:br>
              <a:rPr lang="en-GB" b="1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ED1C24"/>
              </a:buClr>
              <a:buFont typeface="Symbol" panose="05050102010706020507" pitchFamily="18" charset="2"/>
              <a:buChar char=""/>
            </a:pPr>
            <a:r>
              <a:rPr lang="en-GB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Carer’s Leave is designed to support employees who need to </a:t>
            </a:r>
            <a:br>
              <a:rPr lang="en-GB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‘</a:t>
            </a:r>
            <a:r>
              <a:rPr lang="en-GB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provide or arrange care</a:t>
            </a:r>
            <a:r>
              <a:rPr lang="en-GB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’ </a:t>
            </a:r>
            <a:r>
              <a:rPr lang="en-GB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 a dependant </a:t>
            </a:r>
            <a:br>
              <a:rPr lang="en-GB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GB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ED1C24"/>
              </a:buClr>
              <a:buFont typeface="Symbol" panose="05050102010706020507" pitchFamily="18" charset="2"/>
              <a:buChar char=""/>
            </a:pPr>
            <a:r>
              <a:rPr lang="en-GB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Act </a:t>
            </a:r>
            <a:r>
              <a:rPr lang="en-GB">
                <a:solidFill>
                  <a:srgbClr val="FF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doesn’t specify </a:t>
            </a:r>
            <a:r>
              <a:rPr lang="en-GB">
                <a:solidFill>
                  <a:schemeClr val="tx1">
                    <a:lumMod val="85000"/>
                    <a:lumOff val="1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type of care this includes, nor do the </a:t>
            </a:r>
            <a:r>
              <a:rPr lang="en-GB">
                <a:solidFill>
                  <a:schemeClr val="tx1">
                    <a:lumMod val="85000"/>
                    <a:lumOff val="1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</a:t>
            </a:r>
            <a:r>
              <a:rPr lang="en-GB"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egulations,</a:t>
            </a:r>
            <a:r>
              <a:rPr lang="en-GB"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but the law is designed to cover a wide range of caring situations</a:t>
            </a:r>
            <a:br>
              <a:rPr lang="en-GB"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GB">
              <a:highlight>
                <a:srgbClr val="FFFFFF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ED1C24"/>
              </a:buClr>
              <a:buFont typeface="Symbol" panose="05050102010706020507" pitchFamily="18" charset="2"/>
              <a:buChar char=""/>
            </a:pPr>
            <a:r>
              <a:rPr lang="en-GB">
                <a:solidFill>
                  <a:schemeClr val="tx1">
                    <a:lumMod val="85000"/>
                    <a:lumOff val="1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Providing or arranging care could involve any relevant activities including, </a:t>
            </a:r>
            <a:br>
              <a:rPr lang="en-GB">
                <a:solidFill>
                  <a:schemeClr val="tx1">
                    <a:lumMod val="85000"/>
                    <a:lumOff val="1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>
                <a:solidFill>
                  <a:schemeClr val="tx1">
                    <a:lumMod val="85000"/>
                    <a:lumOff val="1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 example: </a:t>
            </a:r>
            <a:br>
              <a:rPr lang="en-GB">
                <a:solidFill>
                  <a:schemeClr val="tx1">
                    <a:lumMod val="85000"/>
                    <a:lumOff val="1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GB">
              <a:solidFill>
                <a:schemeClr val="tx1">
                  <a:lumMod val="85000"/>
                  <a:lumOff val="15000"/>
                </a:schemeClr>
              </a:solidFill>
              <a:highlight>
                <a:srgbClr val="FFFFFF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Clr>
                <a:srgbClr val="ED1C24"/>
              </a:buClr>
            </a:pPr>
            <a:r>
              <a:rPr lang="en-GB">
                <a:solidFill>
                  <a:schemeClr val="tx1">
                    <a:lumMod val="85000"/>
                    <a:lumOff val="1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-  </a:t>
            </a:r>
            <a:r>
              <a:rPr lang="en-GB">
                <a:solidFill>
                  <a:srgbClr val="FF0000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personal care or other support </a:t>
            </a:r>
            <a:r>
              <a:rPr lang="en-GB">
                <a:solidFill>
                  <a:schemeClr val="tx1">
                    <a:lumMod val="85000"/>
                    <a:lumOff val="1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such as arranging visits with health</a:t>
            </a:r>
            <a:br>
              <a:rPr lang="en-GB">
                <a:solidFill>
                  <a:schemeClr val="tx1">
                    <a:lumMod val="85000"/>
                    <a:lumOff val="1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>
                <a:solidFill>
                  <a:schemeClr val="tx1">
                    <a:lumMod val="85000"/>
                    <a:lumOff val="1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professionals, accompanying someone to an appointment, or </a:t>
            </a:r>
            <a:br>
              <a:rPr lang="en-GB">
                <a:solidFill>
                  <a:schemeClr val="tx1">
                    <a:lumMod val="85000"/>
                    <a:lumOff val="1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>
                <a:solidFill>
                  <a:schemeClr val="tx1">
                    <a:lumMod val="85000"/>
                    <a:lumOff val="1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</a:t>
            </a:r>
            <a:r>
              <a:rPr lang="en-GB">
                <a:solidFill>
                  <a:srgbClr val="FF0000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arranging care for the future</a:t>
            </a:r>
            <a:br>
              <a:rPr lang="en-GB">
                <a:solidFill>
                  <a:srgbClr val="FF0000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GB">
              <a:solidFill>
                <a:srgbClr val="FF0000"/>
              </a:solidFill>
              <a:highlight>
                <a:srgbClr val="FFFFFF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24B2D0-91E5-40D6-B037-59C536D447FB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04241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GB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b="1">
                <a:latin typeface="Arial" panose="020B0604020202020204" pitchFamily="34" charset="0"/>
                <a:cs typeface="Arial" panose="020B0604020202020204" pitchFamily="34" charset="0"/>
              </a:rPr>
              <a:t>How should the leave be taken? </a:t>
            </a:r>
          </a:p>
          <a:p>
            <a:pPr marL="0" indent="0">
              <a:buNone/>
            </a:pPr>
            <a:endParaRPr lang="en-GB" sz="1200" b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The Regulations:</a:t>
            </a:r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1200"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342900" indent="-342900">
              <a:buClr>
                <a:srgbClr val="ED1C24"/>
              </a:buClr>
              <a:buFont typeface="Arial" panose="020B0604020202020204" pitchFamily="34" charset="0"/>
              <a:buChar char="•"/>
            </a:pP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Secure that, where an employee is entitled to leave, they will be entitled to "</a:t>
            </a:r>
            <a:r>
              <a:rPr lang="en-GB" sz="1200">
                <a:solidFill>
                  <a:srgbClr val="FF000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at least a week’s leave during any period of 12 months</a:t>
            </a:r>
            <a:r>
              <a:rPr lang="en-GB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“ </a:t>
            </a: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(per employee, pro-rated for those who work part time) </a:t>
            </a:r>
          </a:p>
          <a:p>
            <a:pPr marL="342900" indent="-342900">
              <a:buClr>
                <a:srgbClr val="ED1C24"/>
              </a:buClr>
              <a:buFont typeface="Arial" panose="020B0604020202020204" pitchFamily="34" charset="0"/>
              <a:buChar char="•"/>
            </a:pPr>
            <a:endParaRPr lang="en-GB" sz="120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342900" indent="-342900">
              <a:buClr>
                <a:srgbClr val="ED1C24"/>
              </a:buClr>
              <a:buFont typeface="Arial" panose="020B0604020202020204" pitchFamily="34" charset="0"/>
              <a:buChar char="•"/>
            </a:pP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Specify </a:t>
            </a:r>
            <a:r>
              <a:rPr lang="en-GB" sz="120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how and when </a:t>
            </a: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leave may be taken – it will be "non-continuous“, i.e. intention is that it will be taken incrementally in individual, or half days, up to a block of one week</a:t>
            </a:r>
          </a:p>
          <a:p>
            <a:pPr marL="342900" indent="-342900">
              <a:buClr>
                <a:srgbClr val="ED1C24"/>
              </a:buClr>
              <a:buFont typeface="Arial" panose="020B0604020202020204" pitchFamily="34" charset="0"/>
              <a:buChar char="•"/>
            </a:pPr>
            <a:endParaRPr lang="en-GB" sz="120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ED1C24"/>
              </a:buClr>
              <a:buFont typeface="Arial" panose="020B0604020202020204" pitchFamily="34" charset="0"/>
              <a:buChar char="•"/>
            </a:pP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Cover </a:t>
            </a:r>
            <a:r>
              <a:rPr lang="en-GB" sz="120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all employees </a:t>
            </a: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who are eligible to take leave regardless of </a:t>
            </a:r>
            <a:b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how long they have worked for their employer, i.e. day one right</a:t>
            </a:r>
            <a:endParaRPr lang="en-GB" sz="1200">
              <a:solidFill>
                <a:schemeClr val="tx1">
                  <a:lumMod val="85000"/>
                  <a:lumOff val="15000"/>
                </a:schemeClr>
              </a:solidFill>
              <a:highlight>
                <a:srgbClr val="FFFF00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24B2D0-91E5-40D6-B037-59C536D447FB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47782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br>
              <a:rPr lang="en-GB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b="1">
                <a:latin typeface="Arial" panose="020B0604020202020204" pitchFamily="34" charset="0"/>
                <a:cs typeface="Arial" panose="020B0604020202020204" pitchFamily="34" charset="0"/>
              </a:rPr>
              <a:t>What notice or evidence is required?</a:t>
            </a:r>
          </a:p>
          <a:p>
            <a:pPr marL="0" indent="0">
              <a:buNone/>
            </a:pPr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ED1C24"/>
              </a:buClr>
              <a:buFont typeface="Arial" panose="020B0604020202020204" pitchFamily="34" charset="0"/>
              <a:buChar char="•"/>
            </a:pPr>
            <a:r>
              <a:rPr lang="en-GB" sz="1200"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</a:t>
            </a:r>
            <a:r>
              <a:rPr lang="en-GB" sz="120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Regulations </a:t>
            </a: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 </a:t>
            </a: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out </a:t>
            </a:r>
            <a:r>
              <a:rPr lang="en-GB" sz="1200"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</a:t>
            </a:r>
            <a:r>
              <a:rPr lang="en-GB" sz="1200">
                <a:solidFill>
                  <a:srgbClr val="FF0000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notice period </a:t>
            </a: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 taking Carer’s </a:t>
            </a:r>
            <a:b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Leave – this is a similar process to annual leave </a:t>
            </a:r>
            <a:br>
              <a:rPr lang="en-GB" sz="1200"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GB" sz="90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ED1C24"/>
              </a:buClr>
              <a:buFont typeface="Arial" panose="020B0604020202020204" pitchFamily="34" charset="0"/>
              <a:buChar char="•"/>
            </a:pP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law </a:t>
            </a: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provides</a:t>
            </a: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that </a:t>
            </a:r>
            <a:r>
              <a:rPr lang="en-GB" sz="120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 evidence </a:t>
            </a: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 needed to support a request</a:t>
            </a:r>
            <a:b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 leave. (This means no sensitive personal information is held by </a:t>
            </a:r>
            <a:b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employer and is therefore in line with GDPR) </a:t>
            </a:r>
          </a:p>
          <a:p>
            <a:pPr marL="171450" indent="-171450">
              <a:buClr>
                <a:srgbClr val="ED1C24"/>
              </a:buClr>
              <a:buFont typeface="Arial" panose="020B0604020202020204" pitchFamily="34" charset="0"/>
              <a:buChar char="•"/>
            </a:pPr>
            <a:endParaRPr lang="en-GB" sz="800">
              <a:highlight>
                <a:srgbClr val="FFFFFF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ED1C24"/>
              </a:buClr>
              <a:buFont typeface="Arial" panose="020B0604020202020204" pitchFamily="34" charset="0"/>
              <a:buChar char="•"/>
            </a:pPr>
            <a:r>
              <a:rPr lang="en-GB">
                <a:solidFill>
                  <a:schemeClr val="tx1">
                    <a:lumMod val="85000"/>
                    <a:lumOff val="1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</a:t>
            </a: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mployees will </a:t>
            </a: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therefore need to </a:t>
            </a:r>
            <a:r>
              <a:rPr lang="en-GB" sz="1200">
                <a:solidFill>
                  <a:srgbClr val="FF0000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self-certify</a:t>
            </a: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that they are caring for a ‘dependant with a long-term care need’ but </a:t>
            </a:r>
            <a:r>
              <a:rPr lang="en-GB" sz="1200">
                <a:solidFill>
                  <a:srgbClr val="FF0000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not </a:t>
            </a: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 required by law to provide evidence of this </a:t>
            </a: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n-GB" sz="1200">
                <a:solidFill>
                  <a:schemeClr val="tx1">
                    <a:lumMod val="75000"/>
                    <a:lumOff val="2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GB" sz="800">
              <a:solidFill>
                <a:schemeClr val="tx1">
                  <a:lumMod val="75000"/>
                  <a:lumOff val="25000"/>
                </a:schemeClr>
              </a:solidFill>
              <a:highlight>
                <a:srgbClr val="FFFFFF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24B2D0-91E5-40D6-B037-59C536D447FB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429776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How should employers respond?</a:t>
            </a:r>
          </a:p>
          <a:p>
            <a:pPr marL="0" indent="0">
              <a:buNone/>
            </a:pPr>
            <a:endParaRPr lang="en-GB"/>
          </a:p>
          <a:p>
            <a:pPr marL="342900" indent="-342900">
              <a:lnSpc>
                <a:spcPct val="120000"/>
              </a:lnSpc>
              <a:buClr>
                <a:srgbClr val="ED1C24"/>
              </a:buClr>
              <a:buFont typeface="Arial" panose="020B0604020202020204" pitchFamily="34" charset="0"/>
              <a:buChar char="•"/>
            </a:pPr>
            <a:r>
              <a:rPr lang="en-GB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Employers are </a:t>
            </a:r>
            <a:r>
              <a:rPr lang="en-GB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not able to refuse </a:t>
            </a:r>
            <a:r>
              <a:rPr lang="en-GB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 employee’s request for Carer’s </a:t>
            </a:r>
            <a:r>
              <a:rPr lang="en-GB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</a:t>
            </a:r>
            <a:r>
              <a:rPr lang="en-GB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eave for a dependant with a long-term care need</a:t>
            </a:r>
            <a:br>
              <a:rPr lang="en-GB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GB"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20000"/>
              </a:lnSpc>
              <a:buClr>
                <a:srgbClr val="ED1C24"/>
              </a:buClr>
              <a:buFont typeface="Arial" panose="020B0604020202020204" pitchFamily="34" charset="0"/>
              <a:buChar char="•"/>
            </a:pPr>
            <a:r>
              <a:rPr lang="en-GB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However, employers can </a:t>
            </a:r>
            <a:r>
              <a:rPr lang="en-GB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postpone </a:t>
            </a:r>
            <a:r>
              <a:rPr lang="en-GB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requested period of leave if they ‘</a:t>
            </a:r>
            <a:r>
              <a:rPr lang="en-GB" b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reasonably consider that the operation of their business would be unduly disrupted</a:t>
            </a:r>
            <a:r>
              <a:rPr lang="en-GB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’ if the leave was approved</a:t>
            </a:r>
            <a:br>
              <a:rPr lang="en-GB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GB"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20000"/>
              </a:lnSpc>
              <a:buClr>
                <a:srgbClr val="ED1C24"/>
              </a:buClr>
              <a:buFont typeface="Arial" panose="020B0604020202020204" pitchFamily="34" charset="0"/>
              <a:buChar char="•"/>
            </a:pPr>
            <a:r>
              <a:rPr lang="en-GB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If postponed,</a:t>
            </a:r>
            <a:r>
              <a:rPr lang="en-GB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new date for the leave must be agreed in consultation with the employee. The new date must also take place </a:t>
            </a:r>
            <a:r>
              <a:rPr lang="en-GB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within one month </a:t>
            </a:r>
            <a:r>
              <a:rPr lang="en-GB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 the original date </a:t>
            </a:r>
            <a:br>
              <a:rPr lang="en-GB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GB" sz="1100"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24B2D0-91E5-40D6-B037-59C536D447FB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74365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GB"/>
          </a:p>
          <a:p>
            <a:pPr marL="0" indent="0">
              <a:buNone/>
            </a:pPr>
            <a:r>
              <a:rPr lang="en-GB" b="1">
                <a:latin typeface="Arial" panose="020B0604020202020204" pitchFamily="34" charset="0"/>
                <a:cs typeface="Arial" panose="020B0604020202020204" pitchFamily="34" charset="0"/>
              </a:rPr>
              <a:t>Employment terms and conditions</a:t>
            </a:r>
            <a:br>
              <a:rPr lang="en-GB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ED1C24"/>
              </a:buClr>
              <a:buFont typeface="Symbol" panose="05050102010706020507" pitchFamily="18" charset="2"/>
              <a:buChar char=""/>
            </a:pP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While on Carer’s Leave, employees will be entitled to the benefit of the </a:t>
            </a:r>
            <a:r>
              <a:rPr lang="en-GB" sz="1200">
                <a:solidFill>
                  <a:srgbClr val="FF0000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terms and conditions of employment </a:t>
            </a: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which would have applied had they not been absent</a:t>
            </a:r>
            <a:b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GB" sz="500">
              <a:solidFill>
                <a:schemeClr val="tx1">
                  <a:lumMod val="85000"/>
                  <a:lumOff val="15000"/>
                </a:schemeClr>
              </a:solidFill>
              <a:highlight>
                <a:srgbClr val="FFFFFF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ED1C24"/>
              </a:buClr>
              <a:buFont typeface="Symbol" panose="05050102010706020507" pitchFamily="18" charset="2"/>
              <a:buChar char=""/>
            </a:pP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This will </a:t>
            </a:r>
            <a:r>
              <a:rPr lang="en-GB" sz="1200">
                <a:solidFill>
                  <a:srgbClr val="FF0000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not</a:t>
            </a:r>
            <a:r>
              <a:rPr lang="en-GB" sz="1200"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include terms and conditions about </a:t>
            </a:r>
            <a:r>
              <a:rPr lang="en-GB" sz="1200">
                <a:solidFill>
                  <a:srgbClr val="FF0000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remuneration </a:t>
            </a:r>
            <a:br>
              <a:rPr lang="en-GB" sz="1200">
                <a:solidFill>
                  <a:srgbClr val="FF0000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(usually defined as wages or salary) where the law does not require </a:t>
            </a:r>
            <a:b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employee to be paid</a:t>
            </a:r>
            <a:br>
              <a:rPr lang="en-GB" sz="1200"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GB" sz="500">
              <a:highlight>
                <a:srgbClr val="FFFFFF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ED1C24"/>
              </a:buClr>
              <a:buFont typeface="Symbol" panose="05050102010706020507" pitchFamily="18" charset="2"/>
              <a:buChar char=""/>
            </a:pP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Employees </a:t>
            </a: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will be</a:t>
            </a: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entitled to </a:t>
            </a:r>
            <a:r>
              <a:rPr lang="en-GB" sz="120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return from leave </a:t>
            </a: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the job in </a:t>
            </a:r>
            <a:b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which they were employed before they went on leave</a:t>
            </a:r>
            <a:endParaRPr lang="en-GB" sz="1100"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24B2D0-91E5-40D6-B037-59C536D447FB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785168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GB" sz="1200" b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Employment protections  </a:t>
            </a:r>
            <a:br>
              <a:rPr lang="en-GB" sz="1200" b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GB" sz="1200" b="1"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20000"/>
              </a:lnSpc>
              <a:buFont typeface="Symbol" panose="05050102010706020507" pitchFamily="18" charset="2"/>
              <a:buChar char=""/>
            </a:pP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Employees taking Carer’s Leave will have the same </a:t>
            </a:r>
            <a:r>
              <a:rPr lang="en-GB" sz="120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employment protections </a:t>
            </a: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</a:t>
            </a: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other forms of family related leave (e.g. Parental </a:t>
            </a: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Leave) </a:t>
            </a:r>
            <a:b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if they take (or seek to take) Carer’s Leave  </a:t>
            </a:r>
            <a:b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GB" sz="800"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20000"/>
              </a:lnSpc>
              <a:buFont typeface="Symbol" panose="05050102010706020507" pitchFamily="18" charset="2"/>
              <a:buChar char=""/>
            </a:pP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This includes </a:t>
            </a: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protection from</a:t>
            </a:r>
            <a:r>
              <a:rPr lang="en-GB" sz="1200" spc="2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any </a:t>
            </a:r>
            <a:r>
              <a:rPr lang="en-GB" sz="1200" spc="2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detriment </a:t>
            </a:r>
            <a:r>
              <a:rPr lang="en-GB" sz="1200" spc="2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by any act (or any deliberate failure to act) by an employer because an employee took, sought to take, or made use of the benefits of, Carer’s </a:t>
            </a:r>
            <a:r>
              <a:rPr lang="en-GB" sz="1200" spc="2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</a:t>
            </a:r>
            <a:r>
              <a:rPr lang="en-GB" sz="1200" spc="2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eave</a:t>
            </a:r>
          </a:p>
          <a:p>
            <a:pPr marL="342900" indent="-342900">
              <a:lnSpc>
                <a:spcPct val="120000"/>
              </a:lnSpc>
              <a:buFont typeface="Symbol" panose="05050102010706020507" pitchFamily="18" charset="2"/>
              <a:buChar char=""/>
            </a:pPr>
            <a:endParaRPr lang="en-GB" sz="800"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20000"/>
              </a:lnSpc>
              <a:buFont typeface="Symbol" panose="05050102010706020507" pitchFamily="18" charset="2"/>
              <a:buChar char=""/>
            </a:pP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Employees are also protected </a:t>
            </a:r>
            <a:r>
              <a:rPr lang="en-GB" sz="1200" spc="2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from </a:t>
            </a:r>
            <a:r>
              <a:rPr lang="en-GB" sz="1200" spc="2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unfair dismissal </a:t>
            </a:r>
            <a:r>
              <a:rPr lang="en-GB" sz="1200" spc="2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(and redundancy) </a:t>
            </a:r>
            <a:br>
              <a:rPr lang="en-GB" sz="1200" spc="2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1200" spc="2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if their dismissal is related to them taking (or seeking to take, or making use of the benefits of) Carer’s </a:t>
            </a:r>
            <a:r>
              <a:rPr lang="en-GB" sz="1200" spc="2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</a:t>
            </a:r>
            <a:r>
              <a:rPr lang="en-GB" sz="1200" spc="2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eave</a:t>
            </a:r>
            <a:endParaRPr lang="en-GB" sz="120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24B2D0-91E5-40D6-B037-59C536D447FB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135206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GB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b="1">
                <a:latin typeface="Arial" panose="020B0604020202020204" pitchFamily="34" charset="0"/>
                <a:cs typeface="Arial" panose="020B0604020202020204" pitchFamily="34" charset="0"/>
              </a:rPr>
              <a:t>How will Carer’s Leave interact with other types of leave?</a:t>
            </a:r>
          </a:p>
          <a:p>
            <a:pPr marL="0" indent="0">
              <a:buNone/>
            </a:pPr>
            <a:endParaRPr lang="en-GB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ED1C24"/>
              </a:buClr>
              <a:buFont typeface="Arial" panose="020B0604020202020204" pitchFamily="34" charset="0"/>
              <a:buChar char="•"/>
            </a:pP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Carer’s Leave is a form of planned absence so an employee should give notice.  </a:t>
            </a:r>
            <a:r>
              <a:rPr lang="en-GB" sz="1200">
                <a:solidFill>
                  <a:srgbClr val="FF000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Emergency </a:t>
            </a: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caring situations (where, for practical reasons, this can’t be given in advance) are covered by the</a:t>
            </a:r>
            <a:r>
              <a:rPr lang="en-GB" sz="120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n-GB" sz="1200">
                <a:solidFill>
                  <a:srgbClr val="FF000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statutory right to</a:t>
            </a:r>
            <a:r>
              <a:rPr lang="en-GB" sz="120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n-GB" sz="1200">
                <a:solidFill>
                  <a:srgbClr val="FF000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time off </a:t>
            </a:r>
            <a:br>
              <a:rPr lang="en-GB" sz="1200">
                <a:solidFill>
                  <a:srgbClr val="FF000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</a:br>
            <a:r>
              <a:rPr lang="en-GB" sz="1200">
                <a:solidFill>
                  <a:srgbClr val="FF000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for dependants in emergencies</a:t>
            </a:r>
            <a:br>
              <a:rPr lang="en-GB" sz="1200">
                <a:highlight>
                  <a:srgbClr val="FFFF00"/>
                </a:highlight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</a:br>
            <a:endParaRPr lang="en-GB" sz="800">
              <a:highlight>
                <a:srgbClr val="FFFF00"/>
              </a:highlight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285750" indent="-285750">
              <a:buClr>
                <a:srgbClr val="ED1C24"/>
              </a:buClr>
              <a:buFont typeface="Arial" panose="020B0604020202020204" pitchFamily="34" charset="0"/>
              <a:buChar char="•"/>
            </a:pP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Carer’s Leave is also separate to, so will come on top of, </a:t>
            </a:r>
            <a:r>
              <a:rPr lang="en-GB" sz="120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parental leave rights </a:t>
            </a: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 a parent of a disabled child </a:t>
            </a:r>
            <a:b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GB" sz="80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ED1C24"/>
              </a:buClr>
              <a:buFont typeface="Arial" panose="020B0604020202020204" pitchFamily="34" charset="0"/>
              <a:buChar char="•"/>
            </a:pPr>
            <a:r>
              <a:rPr lang="en-GB" sz="1200" spc="2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statutory right to Carer’s Leave may </a:t>
            </a:r>
            <a:r>
              <a:rPr lang="en-GB" sz="1200" spc="2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also </a:t>
            </a:r>
            <a:r>
              <a:rPr lang="en-GB" sz="1200" spc="2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 </a:t>
            </a:r>
            <a:r>
              <a:rPr lang="en-GB" sz="1200" spc="2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enhanced </a:t>
            </a:r>
            <a:r>
              <a:rPr lang="en-GB" sz="1200" spc="2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by an employer, for example some organisations already offer paid leave and/or additional days unpaid leave</a:t>
            </a:r>
            <a:endParaRPr lang="en-GB" sz="1200">
              <a:solidFill>
                <a:schemeClr val="tx1">
                  <a:lumMod val="85000"/>
                  <a:lumOff val="15000"/>
                </a:schemeClr>
              </a:solidFill>
              <a:highlight>
                <a:srgbClr val="FFFF00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24B2D0-91E5-40D6-B037-59C536D447FB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7745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24B2D0-91E5-40D6-B037-59C536D447F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835561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24B2D0-91E5-40D6-B037-59C536D447FB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064971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GB" altLang="en-US" sz="120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altLang="en-US" b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and update your leave provisions</a:t>
            </a:r>
          </a:p>
          <a:p>
            <a:pPr marL="0" indent="0">
              <a:buNone/>
            </a:pPr>
            <a:endParaRPr lang="en-GB" altLang="en-US" sz="120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altLang="en-US" sz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Check whether you already have:</a:t>
            </a:r>
            <a:br>
              <a:rPr lang="en-GB" altLang="en-US" sz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altLang="en-US" sz="80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altLang="en-US" sz="1200">
                <a:latin typeface="Arial" panose="020B0604020202020204" pitchFamily="34" charset="0"/>
                <a:cs typeface="Arial" panose="020B0604020202020204" pitchFamily="34" charset="0"/>
              </a:rPr>
              <a:t>A specific </a:t>
            </a:r>
            <a:r>
              <a:rPr lang="en-GB" altLang="en-US" sz="12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definition</a:t>
            </a:r>
            <a:r>
              <a:rPr lang="en-GB" altLang="en-US" sz="1200">
                <a:latin typeface="Arial" panose="020B0604020202020204" pitchFamily="34" charset="0"/>
                <a:cs typeface="Arial" panose="020B0604020202020204" pitchFamily="34" charset="0"/>
              </a:rPr>
              <a:t> of caring and carers (and who is covered), for example in any workplace policies or statements</a:t>
            </a:r>
            <a:br>
              <a:rPr lang="en-GB" altLang="en-US" sz="120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12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Leave</a:t>
            </a: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policies or provisions that may be relevant for carers. For example, this could be a specific leave policy for carers, or arrangements which could be used by carers in your current </a:t>
            </a: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special leave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provisions</a:t>
            </a:r>
            <a:b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FF0000"/>
              </a:buClr>
            </a:pPr>
            <a:r>
              <a:rPr lang="en-GB" altLang="en-US" sz="1200">
                <a:latin typeface="Arial" panose="020B0604020202020204" pitchFamily="34" charset="0"/>
                <a:cs typeface="Arial" panose="020B0604020202020204" pitchFamily="34" charset="0"/>
              </a:rPr>
              <a:t>NB: If you </a:t>
            </a:r>
            <a:r>
              <a:rPr lang="en-GB" altLang="en-US" sz="1200" b="1">
                <a:latin typeface="Arial" panose="020B0604020202020204" pitchFamily="34" charset="0"/>
                <a:cs typeface="Arial" panose="020B0604020202020204" pitchFamily="34" charset="0"/>
              </a:rPr>
              <a:t>DON’T </a:t>
            </a:r>
            <a:r>
              <a:rPr lang="en-GB" altLang="en-US" sz="1200">
                <a:latin typeface="Arial" panose="020B0604020202020204" pitchFamily="34" charset="0"/>
                <a:cs typeface="Arial" panose="020B0604020202020204" pitchFamily="34" charset="0"/>
              </a:rPr>
              <a:t>currently provide </a:t>
            </a:r>
            <a:r>
              <a:rPr lang="en-GB" altLang="en-US" sz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 leave for </a:t>
            </a:r>
            <a:r>
              <a:rPr lang="en-GB" altLang="en-US" sz="1200" b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planned/foreseen caring</a:t>
            </a:r>
            <a:br>
              <a:rPr lang="en-GB" altLang="en-US" sz="1200" b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en-US" sz="1200" b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situations</a:t>
            </a:r>
            <a:r>
              <a:rPr lang="en-GB" altLang="en-US" sz="12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1200">
                <a:latin typeface="Arial" panose="020B0604020202020204" pitchFamily="34" charset="0"/>
                <a:cs typeface="Arial" panose="020B0604020202020204" pitchFamily="34" charset="0"/>
              </a:rPr>
              <a:t>you will need </a:t>
            </a:r>
            <a:r>
              <a:rPr lang="en-GB" altLang="en-US" sz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GB" altLang="en-US" sz="1200" b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introduce this </a:t>
            </a:r>
            <a:r>
              <a:rPr lang="en-GB" altLang="en-US" sz="1200">
                <a:latin typeface="Arial" panose="020B0604020202020204" pitchFamily="34" charset="0"/>
                <a:cs typeface="Arial" panose="020B0604020202020204" pitchFamily="34" charset="0"/>
              </a:rPr>
              <a:t>as required by the Act</a:t>
            </a:r>
          </a:p>
          <a:p>
            <a:pPr marL="0" indent="0">
              <a:buNone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24B2D0-91E5-40D6-B037-59C536D447FB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28479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GB" altLang="en-US" sz="1200" b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spcBef>
                <a:spcPct val="0"/>
              </a:spcBef>
              <a:buClr>
                <a:srgbClr val="FF0000"/>
              </a:buClr>
              <a:buNone/>
            </a:pPr>
            <a:r>
              <a:rPr lang="en-US" altLang="en-US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Help carers to identify themselves</a:t>
            </a:r>
          </a:p>
          <a:p>
            <a:pPr marL="0" indent="0">
              <a:lnSpc>
                <a:spcPct val="110000"/>
              </a:lnSpc>
              <a:spcBef>
                <a:spcPct val="0"/>
              </a:spcBef>
              <a:buClr>
                <a:srgbClr val="FF0000"/>
              </a:buClr>
              <a:buNone/>
            </a:pPr>
            <a:endParaRPr lang="en-US" altLang="en-US" i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10000"/>
              </a:lnSpc>
              <a:spcBef>
                <a:spcPct val="0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en-US" altLang="en-US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en-US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assume that carers will </a:t>
            </a:r>
            <a:r>
              <a:rPr lang="en-US" altLang="en-US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recognise</a:t>
            </a:r>
            <a:r>
              <a:rPr lang="en-US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themselves, or that managers </a:t>
            </a:r>
            <a:br>
              <a:rPr lang="en-US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 colleagues will know how to support them</a:t>
            </a:r>
          </a:p>
          <a:p>
            <a:pPr marL="0" indent="0">
              <a:spcBef>
                <a:spcPct val="0"/>
              </a:spcBef>
              <a:buClr>
                <a:srgbClr val="FF0000"/>
              </a:buClr>
              <a:buNone/>
            </a:pPr>
            <a:endParaRPr lang="en-GB" altLang="en-US" i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FF0000"/>
              </a:buClr>
              <a:buFontTx/>
              <a:buChar char="•"/>
            </a:pPr>
            <a:r>
              <a:rPr lang="en-GB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C</a:t>
            </a:r>
            <a:r>
              <a:rPr lang="en-US" altLang="en-US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arers</a:t>
            </a:r>
            <a:r>
              <a:rPr lang="en-US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often need </a:t>
            </a:r>
            <a:r>
              <a:rPr lang="en-US" altLang="en-US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help to identify themselves</a:t>
            </a:r>
            <a:r>
              <a:rPr lang="en-US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for example through</a:t>
            </a: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b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None/>
            </a:pP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 -  </a:t>
            </a:r>
            <a:r>
              <a:rPr lang="en-US" altLang="en-US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Promotion</a:t>
            </a: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 campaigns within the </a:t>
            </a:r>
            <a:r>
              <a:rPr lang="en-US" altLang="en-US" err="1">
                <a:latin typeface="Arial" panose="020B0604020202020204" pitchFamily="34" charset="0"/>
                <a:cs typeface="Arial" panose="020B0604020202020204" pitchFamily="34" charset="0"/>
              </a:rPr>
              <a:t>organisation</a:t>
            </a: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b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altLang="en-US" i="1">
                <a:latin typeface="Arial" panose="020B0604020202020204" pitchFamily="34" charset="0"/>
                <a:cs typeface="Arial" panose="020B0604020202020204" pitchFamily="34" charset="0"/>
              </a:rPr>
              <a:t>(awareness raising events, employee surveys, focus groups) </a:t>
            </a:r>
            <a:br>
              <a:rPr lang="en-US" altLang="en-US" i="1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altLang="en-US" i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None/>
            </a:pP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-   </a:t>
            </a:r>
            <a:r>
              <a:rPr lang="en-GB" altLang="en-US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Awareness 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raising through team meetings</a:t>
            </a:r>
          </a:p>
          <a:p>
            <a:pPr lvl="1">
              <a:buNone/>
            </a:pPr>
            <a:endParaRPr lang="en-GB" altLang="en-US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None/>
            </a:pPr>
            <a:r>
              <a:rPr lang="en-GB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  </a:t>
            </a:r>
            <a:r>
              <a:rPr lang="en-GB" altLang="en-US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</a:t>
            </a:r>
            <a: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  <a:t> and listening ear of their line manager in 1-2-1s</a:t>
            </a:r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24B2D0-91E5-40D6-B037-59C536D447FB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985935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GB" altLang="en-US" sz="120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altLang="en-US" sz="1200" b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your wider workplace support </a:t>
            </a:r>
          </a:p>
          <a:p>
            <a:pPr marL="0" indent="0">
              <a:buNone/>
            </a:pPr>
            <a:endParaRPr lang="en-GB" altLang="en-US" sz="1200" i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altLang="en-US" sz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Check whether you also have:</a:t>
            </a:r>
            <a:br>
              <a:rPr lang="en-GB" altLang="en-US" sz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altLang="en-US" sz="80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altLang="en-US" sz="120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GB" altLang="en-US" sz="12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flexible working </a:t>
            </a:r>
            <a:r>
              <a:rPr lang="en-GB" altLang="en-US" sz="1200">
                <a:latin typeface="Arial" panose="020B0604020202020204" pitchFamily="34" charset="0"/>
                <a:cs typeface="Arial" panose="020B0604020202020204" pitchFamily="34" charset="0"/>
              </a:rPr>
              <a:t>policy or arrangements to help with caring </a:t>
            </a:r>
            <a:br>
              <a:rPr lang="en-GB" altLang="en-US" sz="120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altLang="en-US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altLang="en-US" sz="1200">
                <a:latin typeface="Arial" panose="020B0604020202020204" pitchFamily="34" charset="0"/>
                <a:cs typeface="Arial" panose="020B0604020202020204" pitchFamily="34" charset="0"/>
              </a:rPr>
              <a:t>A staff </a:t>
            </a:r>
            <a:r>
              <a:rPr lang="en-GB" altLang="en-US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network</a:t>
            </a:r>
            <a:r>
              <a:rPr lang="en-GB" altLang="en-US" sz="1200">
                <a:latin typeface="Arial" panose="020B0604020202020204" pitchFamily="34" charset="0"/>
                <a:cs typeface="Arial" panose="020B0604020202020204" pitchFamily="34" charset="0"/>
              </a:rPr>
              <a:t> or support group that covers caring to help carers to connect with each other </a:t>
            </a:r>
            <a:br>
              <a:rPr lang="en-GB" altLang="en-US" sz="120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altLang="en-US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altLang="en-US" sz="1200">
                <a:latin typeface="Arial" panose="020B0604020202020204" pitchFamily="34" charset="0"/>
                <a:cs typeface="Arial" panose="020B0604020202020204" pitchFamily="34" charset="0"/>
              </a:rPr>
              <a:t>A staff </a:t>
            </a:r>
            <a:r>
              <a:rPr lang="en-GB" altLang="en-US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 and wellbeing </a:t>
            </a:r>
            <a:r>
              <a:rPr lang="en-GB" altLang="en-US" sz="1200">
                <a:latin typeface="Arial" panose="020B0604020202020204" pitchFamily="34" charset="0"/>
                <a:cs typeface="Arial" panose="020B0604020202020204" pitchFamily="34" charset="0"/>
              </a:rPr>
              <a:t>scheme that could provide practical support </a:t>
            </a:r>
            <a:br>
              <a:rPr lang="en-GB" altLang="en-US" sz="12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en-US" sz="1200">
                <a:latin typeface="Arial" panose="020B0604020202020204" pitchFamily="34" charset="0"/>
                <a:cs typeface="Arial" panose="020B0604020202020204" pitchFamily="34" charset="0"/>
              </a:rPr>
              <a:t>to carers</a:t>
            </a:r>
            <a:br>
              <a:rPr lang="en-GB" altLang="en-US" sz="120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altLang="en-US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altLang="en-US" sz="1200">
                <a:latin typeface="Arial" panose="020B0604020202020204" pitchFamily="34" charset="0"/>
                <a:cs typeface="Arial" panose="020B0604020202020204" pitchFamily="34" charset="0"/>
              </a:rPr>
              <a:t>Any activities to </a:t>
            </a:r>
            <a:r>
              <a:rPr lang="en-GB" altLang="en-US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signpost carers </a:t>
            </a:r>
            <a:r>
              <a:rPr lang="en-GB" altLang="en-US" sz="1200">
                <a:latin typeface="Arial" panose="020B0604020202020204" pitchFamily="34" charset="0"/>
                <a:cs typeface="Arial" panose="020B0604020202020204" pitchFamily="34" charset="0"/>
              </a:rPr>
              <a:t>to external sources of support for caring (including, for example, through the above)</a:t>
            </a:r>
            <a:br>
              <a:rPr lang="en-GB" altLang="en-US" sz="120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altLang="en-US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altLang="en-US" sz="1200">
                <a:latin typeface="Arial" panose="020B0604020202020204" pitchFamily="34" charset="0"/>
                <a:cs typeface="Arial" panose="020B0604020202020204" pitchFamily="34" charset="0"/>
              </a:rPr>
              <a:t>Any </a:t>
            </a:r>
            <a:r>
              <a:rPr lang="en-GB" altLang="en-US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workplace adjustments </a:t>
            </a:r>
            <a:r>
              <a:rPr lang="en-GB" altLang="en-US" sz="1200">
                <a:latin typeface="Arial" panose="020B0604020202020204" pitchFamily="34" charset="0"/>
                <a:cs typeface="Arial" panose="020B0604020202020204" pitchFamily="34" charset="0"/>
              </a:rPr>
              <a:t>support, including for example through a work adjustment policy or workplace passport </a:t>
            </a:r>
          </a:p>
          <a:p>
            <a:pPr marL="0" indent="0">
              <a:buNone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24B2D0-91E5-40D6-B037-59C536D447FB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46524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GB" altLang="en-US" sz="1200" b="1" i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buClr>
                <a:srgbClr val="FF0000"/>
              </a:buClr>
            </a:pPr>
            <a:r>
              <a:rPr lang="en-GB" sz="1200" b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 the conversation in your workplace!</a:t>
            </a:r>
          </a:p>
          <a:p>
            <a:pPr>
              <a:spcBef>
                <a:spcPts val="0"/>
              </a:spcBef>
              <a:buClr>
                <a:srgbClr val="FF0000"/>
              </a:buClr>
            </a:pPr>
            <a:endParaRPr lang="en-GB" sz="1200" i="1">
              <a:solidFill>
                <a:prstClr val="black">
                  <a:lumMod val="75000"/>
                  <a:lumOff val="2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spcBef>
                <a:spcPts val="0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120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“The people who know what they need best are </a:t>
            </a:r>
            <a:r>
              <a:rPr lang="en-GB" sz="1200" b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carers</a:t>
            </a:r>
            <a:r>
              <a:rPr lang="en-GB" sz="120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br>
              <a:rPr lang="en-GB" sz="1200" i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1200" i="1">
              <a:solidFill>
                <a:prstClr val="black">
                  <a:lumMod val="75000"/>
                  <a:lumOff val="2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0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120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Carer identification and support begins with </a:t>
            </a:r>
            <a:r>
              <a:rPr lang="en-GB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starting the conversation in your workplace</a:t>
            </a:r>
            <a:br>
              <a:rPr lang="en-GB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8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0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Encourage this organisation-wide and at 1-2-1s </a:t>
            </a:r>
            <a:r>
              <a:rPr lang="en-GB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 that employees </a:t>
            </a:r>
            <a:br>
              <a:rPr lang="en-GB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 feel </a:t>
            </a:r>
            <a:r>
              <a:rPr lang="en-GB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comfortable </a:t>
            </a:r>
            <a:r>
              <a:rPr lang="en-GB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talking about their caring responsibilities and managers can feel </a:t>
            </a:r>
            <a:r>
              <a:rPr lang="en-GB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confident about </a:t>
            </a:r>
            <a:r>
              <a:rPr lang="en-GB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discussing </a:t>
            </a:r>
            <a:r>
              <a:rPr lang="en-GB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options for support</a:t>
            </a:r>
            <a:br>
              <a:rPr lang="en-GB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0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Having 1-2-1 conversations within an organisation that promotes a </a:t>
            </a:r>
            <a:br>
              <a:rPr lang="en-GB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carer-friendly working culture </a:t>
            </a:r>
            <a:r>
              <a:rPr lang="en-GB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will make it easier for both managers </a:t>
            </a:r>
            <a:br>
              <a:rPr lang="en-GB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employees </a:t>
            </a:r>
          </a:p>
          <a:p>
            <a:pPr marL="0" indent="0">
              <a:buNone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24B2D0-91E5-40D6-B037-59C536D447FB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812656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 b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altLang="en-US" b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managers can do</a:t>
            </a:r>
            <a:br>
              <a:rPr lang="en-GB" altLang="en-US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altLang="en-US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en-GB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approachable:</a:t>
            </a:r>
            <a:r>
              <a:rPr lang="en-GB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start the conversation</a:t>
            </a:r>
            <a:endParaRPr lang="en-GB" altLang="en-US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en-GB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Be open to discussing </a:t>
            </a:r>
            <a:r>
              <a:rPr lang="en-GB" altLang="en-US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flexible working </a:t>
            </a:r>
            <a:r>
              <a:rPr lang="en-GB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en-GB" altLang="en-US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leave</a:t>
            </a:r>
            <a:br>
              <a:rPr lang="en-GB" altLang="en-US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en-US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GB" altLang="en-US">
              <a:solidFill>
                <a:srgbClr val="FF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altLang="en-US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en-GB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informative:</a:t>
            </a:r>
            <a:r>
              <a:rPr lang="en-GB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promote workplace support </a:t>
            </a:r>
            <a:endParaRPr lang="en-GB" altLang="en-US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0" lvl="1" indent="0">
              <a:buNone/>
            </a:pPr>
            <a:r>
              <a:rPr lang="en-GB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  - Flexible working and leave </a:t>
            </a:r>
            <a:r>
              <a:rPr lang="en-GB" altLang="en-US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policies</a:t>
            </a:r>
          </a:p>
          <a:p>
            <a:pPr marL="0" lvl="1" indent="0">
              <a:buNone/>
            </a:pPr>
            <a:r>
              <a:rPr lang="en-GB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- Employee benefits/Health and </a:t>
            </a:r>
            <a:r>
              <a:rPr lang="en-GB" altLang="en-US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wellbeing</a:t>
            </a:r>
            <a:r>
              <a:rPr lang="en-GB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 </a:t>
            </a:r>
            <a:endParaRPr lang="en-GB" altLang="en-US">
              <a:solidFill>
                <a:srgbClr val="FF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0" lvl="1" indent="0">
              <a:buNone/>
            </a:pPr>
            <a:endParaRPr lang="en-GB" altLang="en-US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en-GB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responsive</a:t>
            </a:r>
            <a:r>
              <a:rPr lang="en-GB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rather than reactive, and reflect</a:t>
            </a:r>
          </a:p>
          <a:p>
            <a:r>
              <a:rPr lang="en-GB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- Consider a </a:t>
            </a:r>
            <a:r>
              <a:rPr lang="en-GB" altLang="en-US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trial period:</a:t>
            </a:r>
            <a:r>
              <a:rPr lang="en-GB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be willing to experiment</a:t>
            </a:r>
          </a:p>
          <a:p>
            <a:r>
              <a:rPr lang="en-GB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        -  Have a </a:t>
            </a:r>
            <a:r>
              <a:rPr lang="en-GB" altLang="en-US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backup plan </a:t>
            </a:r>
            <a:r>
              <a:rPr lang="en-GB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(Plan B) for emergencies </a:t>
            </a:r>
          </a:p>
          <a:p>
            <a:pPr marL="0" indent="0">
              <a:buNone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24B2D0-91E5-40D6-B037-59C536D447FB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328989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GB" altLang="en-US" sz="120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altLang="en-US" sz="1200" b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employees can do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Have the conversation: </a:t>
            </a:r>
            <a:r>
              <a:rPr lang="en-GB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as </a:t>
            </a:r>
            <a:r>
              <a:rPr lang="en-GB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open</a:t>
            </a:r>
            <a:r>
              <a:rPr lang="en-GB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as you feel able about your caring situation to enable your manager/workplace to provide support </a:t>
            </a:r>
            <a:br>
              <a:rPr lang="en-GB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Give and take: </a:t>
            </a:r>
            <a:r>
              <a:rPr lang="en-GB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Where possible to plan, give </a:t>
            </a:r>
            <a:r>
              <a:rPr lang="en-GB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 notice </a:t>
            </a:r>
            <a:r>
              <a:rPr lang="en-GB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requests for leave or flexible  working  </a:t>
            </a:r>
            <a:br>
              <a:rPr lang="en-GB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 Appreciate that you are </a:t>
            </a:r>
            <a:r>
              <a:rPr lang="en-GB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of a team </a:t>
            </a:r>
            <a:r>
              <a:rPr lang="en-GB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that your actions</a:t>
            </a:r>
            <a:br>
              <a:rPr lang="en-GB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may impact on colleagues </a:t>
            </a:r>
            <a:br>
              <a:rPr lang="en-GB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Look after yourself </a:t>
            </a:r>
            <a:r>
              <a:rPr lang="en-GB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GB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take up support </a:t>
            </a:r>
            <a:r>
              <a:rPr lang="en-GB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available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24B2D0-91E5-40D6-B037-59C536D447FB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53604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GB" altLang="en-US" sz="1200" b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altLang="en-US" sz="1200" b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Summary: What helps in the workplace?</a:t>
            </a:r>
          </a:p>
          <a:p>
            <a:pPr marL="285750" indent="-285750">
              <a:lnSpc>
                <a:spcPct val="9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9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Preparation:</a:t>
            </a:r>
            <a:r>
              <a:rPr lang="en-GB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Enable carers to identify themselves and come forward for support (</a:t>
            </a:r>
            <a:r>
              <a:rPr lang="en-GB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e.g</a:t>
            </a:r>
            <a:r>
              <a:rPr lang="en-GB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</a:t>
            </a:r>
            <a:r>
              <a:rPr lang="en-GB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br>
              <a:rPr lang="en-GB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9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Policy and guidance: </a:t>
            </a:r>
            <a:r>
              <a:rPr lang="en-GB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your support for carers transparent </a:t>
            </a:r>
            <a:br>
              <a:rPr lang="en-GB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(e.g. </a:t>
            </a:r>
            <a:r>
              <a:rPr lang="en-GB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flexible working and leave</a:t>
            </a:r>
            <a:r>
              <a:rPr lang="en-GB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br>
              <a:rPr lang="en-GB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9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Practical support: </a:t>
            </a:r>
            <a:r>
              <a:rPr lang="en-GB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Offer practical adjustments and support for carers </a:t>
            </a:r>
            <a:br>
              <a:rPr lang="en-GB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(e.g. </a:t>
            </a:r>
            <a:r>
              <a:rPr lang="en-GB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EAP/wellbeing scheme</a:t>
            </a:r>
            <a:r>
              <a:rPr lang="en-GB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br>
              <a:rPr lang="en-GB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9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Peer support: </a:t>
            </a:r>
            <a:r>
              <a:rPr lang="en-GB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Connect and engage carers (e.g. through a </a:t>
            </a:r>
            <a:r>
              <a:rPr lang="en-GB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 group/network/champion</a:t>
            </a:r>
            <a:r>
              <a:rPr lang="en-GB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85750" indent="-285750">
              <a:lnSpc>
                <a:spcPct val="9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endParaRPr lang="en-GB" b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9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Promoting support:</a:t>
            </a:r>
            <a:r>
              <a:rPr lang="en-GB" sz="1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Communicate support to and for carers regularly (including to/via </a:t>
            </a:r>
            <a:r>
              <a:rPr lang="en-GB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managers</a:t>
            </a:r>
            <a:r>
              <a:rPr lang="en-GB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br>
              <a:rPr lang="en-GB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24B2D0-91E5-40D6-B037-59C536D447FB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688584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Tx/>
              <a:tabLst/>
              <a:defRPr/>
            </a:pPr>
            <a:endParaRPr lang="en-GB" b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Tx/>
              <a:tabLst/>
              <a:defRPr/>
            </a:pPr>
            <a:r>
              <a:rPr lang="en-GB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Business benefits of supporting carers: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Tx/>
              <a:buFont typeface="Arial" pitchFamily="34" charset="0"/>
              <a:buChar char="•"/>
              <a:tabLst/>
              <a:defRPr/>
            </a:pPr>
            <a:endParaRPr lang="en-GB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GB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</a:t>
            </a:r>
            <a:r>
              <a:rPr kumimoji="0" lang="en-GB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recruitment </a:t>
            </a:r>
            <a:r>
              <a:rPr lang="en-GB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GB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Attract a wide range of skills </a:t>
            </a:r>
            <a:br>
              <a:rPr lang="en-GB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GB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</a:t>
            </a:r>
            <a:r>
              <a:rPr kumimoji="0" lang="en-GB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retention </a:t>
            </a:r>
            <a:r>
              <a:rPr lang="en-GB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GB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Keep skilled and experienced staff</a:t>
            </a:r>
            <a:br>
              <a:rPr lang="en-GB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GB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</a:t>
            </a:r>
            <a:r>
              <a:rPr kumimoji="0" lang="en-GB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kumimoji="0" lang="en-GB" i="0" u="none" strike="noStrike" kern="1200" cap="none" spc="0" normalizeH="0" baseline="0" noProof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esilience</a:t>
            </a:r>
            <a:r>
              <a:rPr kumimoji="0" lang="en-GB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GB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GB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they are supported carers feel less stressed and report better wellbeing</a:t>
            </a:r>
            <a:br>
              <a:rPr lang="en-GB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GB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</a:t>
            </a:r>
            <a:r>
              <a:rPr lang="en-GB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</a:t>
            </a:r>
            <a:r>
              <a:rPr kumimoji="0" lang="en-GB" i="0" u="none" strike="noStrike" kern="1200" cap="none" spc="0" normalizeH="0" baseline="0" noProof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esults</a:t>
            </a:r>
            <a:r>
              <a:rPr kumimoji="0" lang="en-GB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GB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Better engagement and improved productivity</a:t>
            </a:r>
            <a:endParaRPr lang="en-GB" altLang="en-US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24B2D0-91E5-40D6-B037-59C536D447FB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87302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GB" altLang="en-US" sz="120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altLang="en-US" sz="1200" b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next?</a:t>
            </a:r>
          </a:p>
          <a:p>
            <a:pPr marL="0" indent="0">
              <a:buNone/>
            </a:pPr>
            <a:endParaRPr lang="en-GB" altLang="en-US" sz="120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20000"/>
              </a:lnSpc>
              <a:buClr>
                <a:srgbClr val="ED1C24"/>
              </a:buClr>
              <a:buFont typeface="Arial" panose="020B0604020202020204" pitchFamily="34" charset="0"/>
              <a:buChar char="•"/>
            </a:pP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Government guidance has been published on gov.uk</a:t>
            </a:r>
            <a:r>
              <a:rPr lang="en-GB" sz="1200" b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200" u="sng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here</a:t>
            </a: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lnSpc>
                <a:spcPct val="120000"/>
              </a:lnSpc>
              <a:buClr>
                <a:srgbClr val="ED1C24"/>
              </a:buClr>
              <a:buFont typeface="Arial" panose="020B0604020202020204" pitchFamily="34" charset="0"/>
              <a:buChar char="•"/>
            </a:pP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Implementation date – 6 April 2024 </a:t>
            </a:r>
            <a:b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GB" sz="80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000" b="1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GB" sz="1200" b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Carers UK will be: </a:t>
            </a:r>
          </a:p>
          <a:p>
            <a:br>
              <a:rPr lang="en-GB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GB" sz="40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ED1C24"/>
              </a:buClr>
              <a:buFont typeface="Arial" panose="020B0604020202020204" pitchFamily="34" charset="0"/>
              <a:buChar char="•"/>
            </a:pP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Providing more updates for our networks on progress</a:t>
            </a:r>
            <a:br>
              <a:rPr lang="en-GB" sz="120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GB" sz="80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ED1C24"/>
              </a:buClr>
              <a:buFont typeface="Arial" panose="020B0604020202020204" pitchFamily="34" charset="0"/>
              <a:buChar char="•"/>
            </a:pP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Developing information and advice resources for </a:t>
            </a:r>
            <a:r>
              <a:rPr lang="en-GB" sz="120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unpaid carers </a:t>
            </a: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 </a:t>
            </a:r>
            <a:r>
              <a:rPr lang="en-GB" sz="120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employers </a:t>
            </a:r>
            <a:r>
              <a:rPr lang="en-GB" sz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(through Employers for Carers)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24B2D0-91E5-40D6-B037-59C536D447FB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50103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>
                <a:latin typeface="Arial" panose="020B0604020202020204" pitchFamily="34" charset="0"/>
                <a:cs typeface="Arial" panose="020B0604020202020204" pitchFamily="34" charset="0"/>
              </a:rPr>
              <a:t>Objectives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Clr>
                <a:srgbClr val="ED1C24"/>
              </a:buClr>
              <a:buFont typeface="Arial" panose="020B0604020202020204" pitchFamily="34" charset="0"/>
              <a:buChar char="•"/>
            </a:pPr>
            <a:r>
              <a:rPr lang="en-GB" b="1">
                <a:latin typeface="Arial" panose="020B0604020202020204" pitchFamily="34" charset="0"/>
                <a:cs typeface="Arial" panose="020B0604020202020204" pitchFamily="34" charset="0"/>
              </a:rPr>
              <a:t>Why? </a:t>
            </a:r>
            <a:r>
              <a:rPr lang="en-GB">
                <a:latin typeface="Arial" panose="020B0604020202020204" pitchFamily="34" charset="0"/>
                <a:cs typeface="Arial" panose="020B0604020202020204" pitchFamily="34" charset="0"/>
              </a:rPr>
              <a:t>To understand the </a:t>
            </a:r>
            <a:r>
              <a:rPr lang="en-GB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context</a:t>
            </a:r>
            <a:r>
              <a:rPr lang="en-GB">
                <a:latin typeface="Arial" panose="020B0604020202020204" pitchFamily="34" charset="0"/>
                <a:cs typeface="Arial" panose="020B0604020202020204" pitchFamily="34" charset="0"/>
              </a:rPr>
              <a:t>, including latest facts about working carers and the business case for supporting and retaining them</a:t>
            </a:r>
            <a:br>
              <a:rPr lang="en-GB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Clr>
                <a:srgbClr val="ED1C24"/>
              </a:buClr>
              <a:buFont typeface="Arial" panose="020B0604020202020204" pitchFamily="34" charset="0"/>
              <a:buChar char="•"/>
            </a:pPr>
            <a:r>
              <a:rPr lang="en-GB" b="1">
                <a:latin typeface="Arial" panose="020B0604020202020204" pitchFamily="34" charset="0"/>
                <a:cs typeface="Arial" panose="020B0604020202020204" pitchFamily="34" charset="0"/>
              </a:rPr>
              <a:t>What? </a:t>
            </a:r>
            <a:r>
              <a:rPr lang="en-GB">
                <a:latin typeface="Arial" panose="020B0604020202020204" pitchFamily="34" charset="0"/>
                <a:cs typeface="Arial" panose="020B0604020202020204" pitchFamily="34" charset="0"/>
              </a:rPr>
              <a:t>To discuss workplace legislation relevant to carers and </a:t>
            </a:r>
            <a:r>
              <a:rPr lang="en-GB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changes</a:t>
            </a:r>
            <a:r>
              <a:rPr lang="en-GB">
                <a:latin typeface="Arial" panose="020B0604020202020204" pitchFamily="34" charset="0"/>
                <a:cs typeface="Arial" panose="020B0604020202020204" pitchFamily="34" charset="0"/>
              </a:rPr>
              <a:t> under the </a:t>
            </a:r>
            <a:r>
              <a:rPr lang="en-GB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Carer’s Leave Act 2023</a:t>
            </a:r>
            <a:br>
              <a:rPr lang="en-GB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Clr>
                <a:srgbClr val="ED1C24"/>
              </a:buClr>
              <a:buFont typeface="Arial" panose="020B0604020202020204" pitchFamily="34" charset="0"/>
              <a:buChar char="•"/>
            </a:pPr>
            <a:r>
              <a:rPr lang="en-GB" b="1">
                <a:latin typeface="Arial" panose="020B0604020202020204" pitchFamily="34" charset="0"/>
                <a:cs typeface="Arial" panose="020B0604020202020204" pitchFamily="34" charset="0"/>
              </a:rPr>
              <a:t>How?</a:t>
            </a:r>
            <a:r>
              <a:rPr lang="en-GB">
                <a:latin typeface="Arial" panose="020B0604020202020204" pitchFamily="34" charset="0"/>
                <a:cs typeface="Arial" panose="020B0604020202020204" pitchFamily="34" charset="0"/>
              </a:rPr>
              <a:t> To share </a:t>
            </a:r>
            <a:r>
              <a:rPr lang="en-GB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practical pointers </a:t>
            </a:r>
            <a:r>
              <a:rPr lang="en-GB">
                <a:latin typeface="Arial" panose="020B0604020202020204" pitchFamily="34" charset="0"/>
                <a:cs typeface="Arial" panose="020B0604020202020204" pitchFamily="34" charset="0"/>
              </a:rPr>
              <a:t>on implementing the new law including how managers and relevant colleagues can: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b="1">
                <a:latin typeface="Arial" panose="020B0604020202020204" pitchFamily="34" charset="0"/>
                <a:cs typeface="Arial" panose="020B0604020202020204" pitchFamily="34" charset="0"/>
              </a:rPr>
              <a:t>- Identify </a:t>
            </a:r>
            <a:r>
              <a:rPr lang="en-GB">
                <a:latin typeface="Arial" panose="020B0604020202020204" pitchFamily="34" charset="0"/>
                <a:cs typeface="Arial" panose="020B0604020202020204" pitchFamily="34" charset="0"/>
              </a:rPr>
              <a:t>carers and their support needs in the workplace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GB" b="1">
                <a:latin typeface="Arial" panose="020B0604020202020204" pitchFamily="34" charset="0"/>
                <a:cs typeface="Arial" panose="020B0604020202020204" pitchFamily="34" charset="0"/>
              </a:rPr>
              <a:t>Support</a:t>
            </a:r>
            <a:r>
              <a:rPr lang="en-GB">
                <a:latin typeface="Arial" panose="020B0604020202020204" pitchFamily="34" charset="0"/>
                <a:cs typeface="Arial" panose="020B0604020202020204" pitchFamily="34" charset="0"/>
              </a:rPr>
              <a:t> carers more effectively in the workplace </a:t>
            </a:r>
          </a:p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24B2D0-91E5-40D6-B037-59C536D447F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931825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GB" altLang="en-US" sz="120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altLang="en-US" sz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Check whether you already have:</a:t>
            </a:r>
            <a:br>
              <a:rPr lang="en-GB" altLang="en-US" sz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altLang="en-US" sz="80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altLang="en-US" sz="1200">
                <a:latin typeface="Arial" panose="020B0604020202020204" pitchFamily="34" charset="0"/>
                <a:cs typeface="Arial" panose="020B0604020202020204" pitchFamily="34" charset="0"/>
              </a:rPr>
              <a:t>A specific </a:t>
            </a:r>
            <a:r>
              <a:rPr lang="en-GB" altLang="en-US" sz="12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definition</a:t>
            </a:r>
            <a:r>
              <a:rPr lang="en-GB" altLang="en-US" sz="1200">
                <a:latin typeface="Arial" panose="020B0604020202020204" pitchFamily="34" charset="0"/>
                <a:cs typeface="Arial" panose="020B0604020202020204" pitchFamily="34" charset="0"/>
              </a:rPr>
              <a:t> of caring and carers (and who is covered), for example in any workplace policies or statements</a:t>
            </a:r>
            <a:br>
              <a:rPr lang="en-GB" altLang="en-US" sz="120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12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Leave</a:t>
            </a: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policies or provisions that may be relevant for carers. For example, this could be a specific leave policy for carers, or arrangements which could be used by carers in your current </a:t>
            </a: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special leave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provisions</a:t>
            </a:r>
            <a:b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FF0000"/>
              </a:buClr>
            </a:pPr>
            <a:r>
              <a:rPr lang="en-GB" altLang="en-US" sz="1200">
                <a:latin typeface="Arial" panose="020B0604020202020204" pitchFamily="34" charset="0"/>
                <a:cs typeface="Arial" panose="020B0604020202020204" pitchFamily="34" charset="0"/>
              </a:rPr>
              <a:t>If you </a:t>
            </a:r>
            <a:r>
              <a:rPr lang="en-GB" altLang="en-US" sz="1200" b="1">
                <a:latin typeface="Arial" panose="020B0604020202020204" pitchFamily="34" charset="0"/>
                <a:cs typeface="Arial" panose="020B0604020202020204" pitchFamily="34" charset="0"/>
              </a:rPr>
              <a:t>DON’T </a:t>
            </a:r>
            <a:r>
              <a:rPr lang="en-GB" altLang="en-US" sz="1200">
                <a:latin typeface="Arial" panose="020B0604020202020204" pitchFamily="34" charset="0"/>
                <a:cs typeface="Arial" panose="020B0604020202020204" pitchFamily="34" charset="0"/>
              </a:rPr>
              <a:t>currently provide </a:t>
            </a:r>
            <a:r>
              <a:rPr lang="en-GB" altLang="en-US" sz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 leave for </a:t>
            </a:r>
            <a:r>
              <a:rPr lang="en-GB" altLang="en-US" sz="1200" b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planned/foreseen caring situations</a:t>
            </a:r>
            <a:r>
              <a:rPr lang="en-GB" altLang="en-US" sz="12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1200">
                <a:latin typeface="Arial" panose="020B0604020202020204" pitchFamily="34" charset="0"/>
                <a:cs typeface="Arial" panose="020B0604020202020204" pitchFamily="34" charset="0"/>
              </a:rPr>
              <a:t>you will need </a:t>
            </a:r>
            <a:r>
              <a:rPr lang="en-GB" altLang="en-US" sz="12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GB" altLang="en-US" sz="1200" b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introduce this </a:t>
            </a:r>
            <a:r>
              <a:rPr lang="en-GB" altLang="en-US" sz="1200">
                <a:latin typeface="Arial" panose="020B0604020202020204" pitchFamily="34" charset="0"/>
                <a:cs typeface="Arial" panose="020B0604020202020204" pitchFamily="34" charset="0"/>
              </a:rPr>
              <a:t>as required by the Act</a:t>
            </a:r>
          </a:p>
          <a:p>
            <a:pPr marL="0" indent="0">
              <a:buNone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24B2D0-91E5-40D6-B037-59C536D447FB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6218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24B2D0-91E5-40D6-B037-59C536D447FB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5012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Tx/>
              <a:tabLst/>
              <a:defRPr/>
            </a:pPr>
            <a:r>
              <a:rPr lang="en-GB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Every day </a:t>
            </a:r>
            <a:r>
              <a:rPr lang="en-GB" b="1">
                <a:latin typeface="Arial" panose="020B0604020202020204" pitchFamily="34" charset="0"/>
                <a:cs typeface="Arial" panose="020B0604020202020204" pitchFamily="34" charset="0"/>
              </a:rPr>
              <a:t>12,000 people</a:t>
            </a:r>
            <a:r>
              <a:rPr lang="en-GB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the UK become carers</a:t>
            </a:r>
            <a:br>
              <a:rPr lang="en-GB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Carers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look after loved ones who are 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older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disabled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or 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ill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en-GB" sz="3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Caring can affect 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anyone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at any age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at any time</a:t>
            </a:r>
            <a:b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en-GB" sz="3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It takes an average of 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two years 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to self-identify as a 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carer</a:t>
            </a:r>
            <a:b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en-GB" sz="3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Very few 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carers will know where to get information and support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24B2D0-91E5-40D6-B037-59C536D447FB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64417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51684"/>
            <a:ext cx="5486400" cy="3549316"/>
          </a:xfrm>
        </p:spPr>
        <p:txBody>
          <a:bodyPr/>
          <a:lstStyle/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</a:pPr>
            <a:endParaRPr lang="en-GB" b="0" i="0" u="none" strike="noStrike" cap="none">
              <a:solidFill>
                <a:srgbClr val="FF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 panose="020B0604020202020204" pitchFamily="34" charset="0"/>
              <a:buChar char="•"/>
            </a:pPr>
            <a:r>
              <a:rPr lang="en-GB" b="0" i="0" u="none" strike="noStrike" cap="none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Two thirds of adults </a:t>
            </a:r>
            <a:r>
              <a:rPr lang="en-GB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are expected to care unpaid for a family </a:t>
            </a:r>
            <a:br>
              <a:rPr lang="en-GB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</a:br>
            <a:r>
              <a:rPr lang="en-GB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member or friend in their lifetime </a:t>
            </a:r>
            <a:br>
              <a:rPr lang="en-GB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</a:br>
            <a:endParaRPr lang="en-GB" b="0" i="0" u="none" strike="noStrike" cap="none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 panose="020B0604020202020204" pitchFamily="34" charset="0"/>
              <a:buChar char="•"/>
            </a:pPr>
            <a:r>
              <a:rPr lang="en-GB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W</a:t>
            </a:r>
            <a:r>
              <a:rPr lang="en-GB" i="0" u="none" strike="noStrike" cap="none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omen </a:t>
            </a:r>
            <a:r>
              <a:rPr lang="en-GB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have a </a:t>
            </a:r>
            <a:r>
              <a:rPr lang="en-GB" b="0" i="0" u="none" strike="noStrike" cap="none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50:50 chance of caring </a:t>
            </a:r>
            <a:r>
              <a:rPr lang="en-GB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by the time they are </a:t>
            </a:r>
            <a:br>
              <a:rPr lang="en-GB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</a:br>
            <a:r>
              <a:rPr lang="en-GB" b="0" i="0" u="none" strike="noStrike" cap="none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age</a:t>
            </a:r>
            <a:r>
              <a:rPr lang="en-GB" b="0" i="0" u="none" strike="noStrike" cap="none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 46;</a:t>
            </a:r>
            <a:r>
              <a:rPr lang="en-GB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 </a:t>
            </a:r>
            <a:r>
              <a:rPr lang="en-GB" b="1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men</a:t>
            </a:r>
            <a:r>
              <a:rPr lang="en-GB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 have the same chance by the time they are </a:t>
            </a:r>
            <a:r>
              <a:rPr lang="en-GB" b="1" i="0" u="none" strike="noStrike" cap="none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57</a:t>
            </a:r>
            <a:r>
              <a:rPr lang="en-GB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 </a:t>
            </a:r>
            <a:br>
              <a:rPr lang="en-GB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</a:br>
            <a:r>
              <a:rPr lang="en-GB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– 11 years later </a:t>
            </a:r>
            <a:br>
              <a:rPr lang="en-GB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</a:br>
            <a:endParaRPr lang="en-GB" b="0" i="0" u="none" strike="noStrike" cap="none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 panose="020B0604020202020204" pitchFamily="34" charset="0"/>
              <a:buChar char="•"/>
            </a:pPr>
            <a:r>
              <a:rPr lang="en-GB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More women than men also provide </a:t>
            </a:r>
            <a:r>
              <a:rPr lang="en-GB" b="0" i="0" u="none" strike="noStrike" cap="none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high intensity </a:t>
            </a:r>
            <a:r>
              <a:rPr lang="en-GB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care at ages </a:t>
            </a:r>
            <a:br>
              <a:rPr lang="en-GB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</a:br>
            <a:r>
              <a:rPr lang="en-GB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when they would expect to be in paid work</a:t>
            </a:r>
          </a:p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24B2D0-91E5-40D6-B037-59C536D447FB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09949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Clr>
                <a:srgbClr val="FF0000"/>
              </a:buClr>
              <a:defRPr/>
            </a:pPr>
            <a:endParaRPr lang="en-GB" sz="12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Clr>
                <a:srgbClr val="FF0000"/>
              </a:buClr>
              <a:defRPr/>
            </a:pPr>
            <a:r>
              <a:rPr lang="en-GB" b="1">
                <a:latin typeface="Arial" panose="020B0604020202020204" pitchFamily="34" charset="0"/>
                <a:cs typeface="Arial" panose="020B0604020202020204" pitchFamily="34" charset="0"/>
              </a:rPr>
              <a:t>About working carers</a:t>
            </a:r>
            <a:endParaRPr lang="en-GB" sz="12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90000"/>
              </a:lnSpc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endParaRPr lang="en-GB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90000"/>
              </a:lnSpc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en-GB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in 7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employees in </a:t>
            </a:r>
            <a:r>
              <a:rPr lang="en-GB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 workplace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is a </a:t>
            </a:r>
            <a:r>
              <a:rPr lang="en-GB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carer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 – and that ratio has increased since the Covid 19 pandemic </a:t>
            </a:r>
            <a:b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90000"/>
              </a:lnSpc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There is evidence that carers (if </a:t>
            </a: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unsupported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) are </a:t>
            </a:r>
            <a:r>
              <a:rPr lang="en-GB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working below their potential,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reducing hours or giving up career opportunities</a:t>
            </a:r>
            <a:b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90000"/>
              </a:lnSpc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Carers</a:t>
            </a:r>
            <a:r>
              <a:rPr lang="en-GB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are </a:t>
            </a:r>
            <a:r>
              <a:rPr lang="en-GB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twice as likely</a:t>
            </a:r>
            <a:r>
              <a:rPr lang="en-GB" sz="12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to suffer from </a:t>
            </a:r>
            <a:r>
              <a:rPr lang="en-GB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stress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(if</a:t>
            </a: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 unsupported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) and it is the </a:t>
            </a:r>
            <a:r>
              <a:rPr lang="en-GB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reason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carers give up work or reduce their working hours </a:t>
            </a:r>
            <a:b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90000"/>
              </a:lnSpc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en-GB" sz="1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600 carers a day give up work to care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with a big impact on staff retention across the labour market</a:t>
            </a:r>
          </a:p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24B2D0-91E5-40D6-B037-59C536D447FB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9928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Char char="•"/>
            </a:pPr>
            <a:endParaRPr lang="en-US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</a:pPr>
            <a:r>
              <a:rPr lang="en-US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Carers’ proprieties for support </a:t>
            </a:r>
          </a:p>
          <a:p>
            <a:pPr lvl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</a:pPr>
            <a:endParaRPr lang="en-US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Char char="•"/>
            </a:pPr>
            <a:r>
              <a:rPr lang="en-US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Understanding</a:t>
            </a: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</a:pPr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extLst>
                  <a:ext uri="http://customooxmlschemas.google.com/">
                    <go:slidesCustomData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xmlns="" textRoundtripDataId="13"/>
                  </a:ext>
                </a:extLst>
              </a:rPr>
              <a:t>Top of the list of what carers say they need from an </a:t>
            </a:r>
            <a:br>
              <a:rPr lang="en-US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extLst>
                  <a:ext uri="http://customooxmlschemas.google.com/">
                    <go:slidesCustomData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xmlns="" textRoundtripDataId="13"/>
                  </a:ext>
                </a:extLst>
              </a:rPr>
            </a:br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extLst>
                  <a:ext uri="http://customooxmlschemas.google.com/">
                    <go:slidesCustomData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xmlns="" textRoundtripDataId="13"/>
                  </a:ext>
                </a:extLst>
              </a:rPr>
              <a:t>employer </a:t>
            </a:r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extLst>
                  <a:ext uri="http://customooxmlschemas.google.com/">
                    <go:slidesCustomData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xmlns="" textRoundtripDataId="13"/>
                  </a:ext>
                </a:extLst>
              </a:rPr>
              <a:t>or manager is recognition and understanding </a:t>
            </a:r>
            <a:br>
              <a:rPr lang="en-US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extLst>
                  <a:ext uri="http://customooxmlschemas.google.com/">
                    <go:slidesCustomData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xmlns="" textRoundtripDataId="13"/>
                  </a:ext>
                </a:extLst>
              </a:rPr>
            </a:br>
            <a:endParaRPr lang="en-US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rgbClr val="FF0000"/>
              </a:buClr>
              <a:buSzPts val="2400"/>
              <a:buChar char="•"/>
            </a:pPr>
            <a:r>
              <a:rPr lang="en-US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Flexibility    </a:t>
            </a: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</a:pPr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extLst>
                  <a:ext uri="http://customooxmlschemas.google.com/">
                    <go:slidesCustomData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xmlns="" textRoundtripDataId="14"/>
                  </a:ext>
                </a:extLst>
              </a:rPr>
              <a:t>Flexible working and </a:t>
            </a:r>
            <a:r>
              <a:rPr lang="en-US" b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extLst>
                  <a:ext uri="http://customooxmlschemas.google.com/">
                    <go:slidesCustomData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xmlns="" textRoundtripDataId="14"/>
                  </a:ext>
                </a:extLst>
              </a:rPr>
              <a:t>flexible leave </a:t>
            </a:r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extLst>
                  <a:ext uri="http://customooxmlschemas.google.com/">
                    <go:slidesCustomData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xmlns="" textRoundtripDataId="14"/>
                  </a:ext>
                </a:extLst>
              </a:rPr>
              <a:t>arrangements</a:t>
            </a:r>
          </a:p>
          <a:p>
            <a:pPr marL="457200" lvl="1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lang="en-US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rgbClr val="FF0000"/>
              </a:buClr>
              <a:buSzPts val="2400"/>
              <a:buChar char="•"/>
            </a:pPr>
            <a:r>
              <a:rPr lang="en-US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    </a:t>
            </a: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ts val="0"/>
              </a:spcBef>
              <a:buClr>
                <a:schemeClr val="dk1"/>
              </a:buClr>
              <a:buSzPts val="2400"/>
            </a:pPr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Signposting to practical information and support</a:t>
            </a: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24B2D0-91E5-40D6-B037-59C536D447FB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636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24B2D0-91E5-40D6-B037-59C536D447FB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3609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gov.uk/carers-leave" TargetMode="Externa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hyperlink" Target="mailto:info@carersuk.org" TargetMode="External"/><Relationship Id="rId3" Type="http://schemas.openxmlformats.org/officeDocument/2006/relationships/image" Target="../media/image1.jpeg"/><Relationship Id="rId7" Type="http://schemas.openxmlformats.org/officeDocument/2006/relationships/hyperlink" Target="http://www.carersuk.org/" TargetMode="Externa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client.services@carersuk.org" TargetMode="External"/><Relationship Id="rId5" Type="http://schemas.openxmlformats.org/officeDocument/2006/relationships/hyperlink" Target="http://www.employersforcarers.org/" TargetMode="Externa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E4F474-61A0-4B42-FDFE-C11AA325874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735" y="5989593"/>
            <a:ext cx="12192000" cy="108857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ack and white logo&#10;&#10;Description automatically generated">
            <a:extLst>
              <a:ext uri="{FF2B5EF4-FFF2-40B4-BE49-F238E27FC236}">
                <a16:creationId xmlns:a16="http://schemas.microsoft.com/office/drawing/2014/main" id="{F3BF7CEF-8C93-AC1B-1237-E119F0185D8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/>
          <a:srcRect r="402" b="5408"/>
          <a:stretch/>
        </p:blipFill>
        <p:spPr>
          <a:xfrm>
            <a:off x="7062106" y="6245224"/>
            <a:ext cx="2375359" cy="558611"/>
          </a:xfrm>
          <a:prstGeom prst="rect">
            <a:avLst/>
          </a:prstGeom>
        </p:spPr>
      </p:pic>
      <p:pic>
        <p:nvPicPr>
          <p:cNvPr id="6" name="Picture 5" descr="A close-up of a logo&#10;&#10;Description automatically generated">
            <a:extLst>
              <a:ext uri="{FF2B5EF4-FFF2-40B4-BE49-F238E27FC236}">
                <a16:creationId xmlns:a16="http://schemas.microsoft.com/office/drawing/2014/main" id="{A7B6768D-A9E4-7054-D5E0-76A46DE1FA8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0873" b="17148"/>
          <a:stretch/>
        </p:blipFill>
        <p:spPr>
          <a:xfrm>
            <a:off x="9883990" y="6225797"/>
            <a:ext cx="2069193" cy="55996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0C173A4-6F99-8BAD-38F8-BED94E2C650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9475" y="6265990"/>
            <a:ext cx="618034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solidFill>
                  <a:srgbClr val="ED1C24"/>
                </a:solidFill>
                <a:latin typeface="Arial"/>
                <a:cs typeface="Calibri"/>
              </a:rPr>
              <a:t>The Carer’s Leave Act: </a:t>
            </a:r>
            <a:r>
              <a:rPr lang="en-US" sz="2000" dirty="0">
                <a:solidFill>
                  <a:srgbClr val="ED1C24"/>
                </a:solidFill>
                <a:latin typeface="Arial"/>
                <a:cs typeface="Calibri"/>
              </a:rPr>
              <a:t>information for employers ©</a:t>
            </a:r>
            <a:endParaRPr lang="en-US" sz="2000" dirty="0">
              <a:solidFill>
                <a:srgbClr val="ED1C24"/>
              </a:solidFill>
              <a:latin typeface="Arial"/>
              <a:cs typeface="Arial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334C7B7-53EA-AFD2-5FBF-5F0999035C1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736605" y="6238936"/>
            <a:ext cx="54428" cy="507999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0449D0F-B348-BBC7-ED75-D86C8C5712EE}"/>
              </a:ext>
            </a:extLst>
          </p:cNvPr>
          <p:cNvSpPr>
            <a:spLocks noGrp="1"/>
          </p:cNvSpPr>
          <p:nvPr/>
        </p:nvSpPr>
        <p:spPr>
          <a:xfrm>
            <a:off x="677965" y="462608"/>
            <a:ext cx="8151886" cy="1822817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41414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altLang="en-US" sz="3200">
                <a:solidFill>
                  <a:schemeClr val="tx1">
                    <a:lumMod val="75000"/>
                    <a:lumOff val="25000"/>
                  </a:schemeClr>
                </a:solidFill>
              </a:rPr>
              <a:t>Carer’s Leave Act 2023 </a:t>
            </a:r>
            <a:endParaRPr lang="en-GB" sz="32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0A2AE2A-7DAA-21CB-F98B-C9536610678C}"/>
              </a:ext>
            </a:extLst>
          </p:cNvPr>
          <p:cNvSpPr>
            <a:spLocks noGrp="1"/>
          </p:cNvSpPr>
          <p:nvPr/>
        </p:nvSpPr>
        <p:spPr>
          <a:xfrm>
            <a:off x="1396160" y="1374017"/>
            <a:ext cx="8352928" cy="41099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C24"/>
              </a:buClr>
              <a:buSzTx/>
              <a:buFont typeface="Arial" panose="020B0604020202020204" pitchFamily="34" charset="0"/>
              <a:buChar char="•"/>
              <a:tabLst/>
              <a:defRPr sz="28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tabLst>
                <a:tab pos="1166813" algn="l"/>
              </a:tabLst>
              <a:defRPr sz="40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2pPr>
            <a:lvl3pPr marL="1073150" indent="-457200" algn="l" defTabSz="78898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4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3pPr>
            <a:lvl4pPr marL="1828800" indent="-457200" algn="ctr" defTabSz="914400" rtl="0" eaLnBrk="1" latinLnBrk="0" hangingPunct="1">
              <a:spcBef>
                <a:spcPct val="20000"/>
              </a:spcBef>
              <a:buClr>
                <a:srgbClr val="414142"/>
              </a:buClr>
              <a:buFont typeface="Arial" panose="020B0604020202020204" pitchFamily="34" charset="0"/>
              <a:buChar char="•"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6058F5-6D77-9D65-7A6C-BFD12C67FCDB}"/>
              </a:ext>
            </a:extLst>
          </p:cNvPr>
          <p:cNvSpPr txBox="1"/>
          <p:nvPr/>
        </p:nvSpPr>
        <p:spPr>
          <a:xfrm>
            <a:off x="831160" y="1921517"/>
            <a:ext cx="7998691" cy="2893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altLang="en-US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altLang="en-US" sz="4400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Implementing the new Act</a:t>
            </a:r>
          </a:p>
          <a:p>
            <a:endParaRPr lang="en-GB" altLang="en-US" sz="3200">
              <a:solidFill>
                <a:srgbClr val="FF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endParaRPr lang="en-GB" altLang="en-US" sz="3200">
              <a:solidFill>
                <a:srgbClr val="FF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r>
              <a:rPr lang="en-GB" altLang="en-US" sz="280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Employers for Carers,</a:t>
            </a:r>
          </a:p>
          <a:p>
            <a:r>
              <a:rPr lang="en-GB" altLang="en-US" sz="280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Carers UK 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E4F474-61A0-4B42-FDFE-C11AA325874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735" y="5989593"/>
            <a:ext cx="12192000" cy="108857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ack and white logo&#10;&#10;Description automatically generated">
            <a:extLst>
              <a:ext uri="{FF2B5EF4-FFF2-40B4-BE49-F238E27FC236}">
                <a16:creationId xmlns:a16="http://schemas.microsoft.com/office/drawing/2014/main" id="{F3BF7CEF-8C93-AC1B-1237-E119F0185D8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/>
          <a:srcRect r="402" b="5408"/>
          <a:stretch/>
        </p:blipFill>
        <p:spPr>
          <a:xfrm>
            <a:off x="7062106" y="6245224"/>
            <a:ext cx="2375359" cy="558611"/>
          </a:xfrm>
          <a:prstGeom prst="rect">
            <a:avLst/>
          </a:prstGeom>
        </p:spPr>
      </p:pic>
      <p:pic>
        <p:nvPicPr>
          <p:cNvPr id="6" name="Picture 5" descr="A close-up of a logo&#10;&#10;Description automatically generated">
            <a:extLst>
              <a:ext uri="{FF2B5EF4-FFF2-40B4-BE49-F238E27FC236}">
                <a16:creationId xmlns:a16="http://schemas.microsoft.com/office/drawing/2014/main" id="{A7B6768D-A9E4-7054-D5E0-76A46DE1FA8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0873" b="17148"/>
          <a:stretch/>
        </p:blipFill>
        <p:spPr>
          <a:xfrm>
            <a:off x="9883990" y="6225797"/>
            <a:ext cx="2069193" cy="55996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0C173A4-6F99-8BAD-38F8-BED94E2C650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9475" y="6265990"/>
            <a:ext cx="618034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solidFill>
                  <a:srgbClr val="ED1C24"/>
                </a:solidFill>
                <a:latin typeface="Arial"/>
                <a:cs typeface="Calibri"/>
              </a:rPr>
              <a:t>The Carer’s Leave Act: </a:t>
            </a:r>
            <a:r>
              <a:rPr lang="en-US" sz="2000" dirty="0">
                <a:solidFill>
                  <a:srgbClr val="ED1C24"/>
                </a:solidFill>
                <a:latin typeface="Arial"/>
                <a:cs typeface="Calibri"/>
              </a:rPr>
              <a:t>information for employers ©</a:t>
            </a:r>
            <a:endParaRPr lang="en-US" sz="2000" dirty="0">
              <a:solidFill>
                <a:srgbClr val="ED1C24"/>
              </a:solidFill>
              <a:latin typeface="Arial"/>
              <a:cs typeface="Arial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334C7B7-53EA-AFD2-5FBF-5F0999035C1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736605" y="6238936"/>
            <a:ext cx="54428" cy="507999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0A2AE2A-7DAA-21CB-F98B-C9536610678C}"/>
              </a:ext>
            </a:extLst>
          </p:cNvPr>
          <p:cNvSpPr>
            <a:spLocks noGrp="1"/>
          </p:cNvSpPr>
          <p:nvPr/>
        </p:nvSpPr>
        <p:spPr>
          <a:xfrm>
            <a:off x="1396160" y="1374017"/>
            <a:ext cx="8352928" cy="41099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C24"/>
              </a:buClr>
              <a:buSzTx/>
              <a:buFont typeface="Arial" panose="020B0604020202020204" pitchFamily="34" charset="0"/>
              <a:buChar char="•"/>
              <a:tabLst/>
              <a:defRPr sz="28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tabLst>
                <a:tab pos="1166813" algn="l"/>
              </a:tabLst>
              <a:defRPr sz="40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2pPr>
            <a:lvl3pPr marL="1073150" indent="-457200" algn="l" defTabSz="78898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4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3pPr>
            <a:lvl4pPr marL="1828800" indent="-457200" algn="ctr" defTabSz="914400" rtl="0" eaLnBrk="1" latinLnBrk="0" hangingPunct="1">
              <a:spcBef>
                <a:spcPct val="20000"/>
              </a:spcBef>
              <a:buClr>
                <a:srgbClr val="414142"/>
              </a:buClr>
              <a:buFont typeface="Arial" panose="020B0604020202020204" pitchFamily="34" charset="0"/>
              <a:buChar char="•"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2572CA-D750-0B71-A236-D5BBD0ED10F6}"/>
              </a:ext>
            </a:extLst>
          </p:cNvPr>
          <p:cNvSpPr>
            <a:spLocks noGrp="1"/>
          </p:cNvSpPr>
          <p:nvPr/>
        </p:nvSpPr>
        <p:spPr>
          <a:xfrm>
            <a:off x="677965" y="462608"/>
            <a:ext cx="8151886" cy="1822817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41414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altLang="en-US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Legal rights for carers at work</a:t>
            </a:r>
            <a:endParaRPr lang="en-GB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35FE4E8F-06E0-6597-8803-4DED0C509D91}"/>
              </a:ext>
            </a:extLst>
          </p:cNvPr>
          <p:cNvSpPr>
            <a:spLocks noGrp="1"/>
          </p:cNvSpPr>
          <p:nvPr/>
        </p:nvSpPr>
        <p:spPr>
          <a:xfrm>
            <a:off x="1552308" y="1735679"/>
            <a:ext cx="9085913" cy="4001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C24"/>
              </a:buClr>
              <a:buSzTx/>
              <a:buFont typeface="Arial" panose="020B0604020202020204" pitchFamily="34" charset="0"/>
              <a:buChar char="•"/>
              <a:tabLst/>
              <a:defRPr sz="28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tabLst>
                <a:tab pos="1166813" algn="l"/>
              </a:tabLst>
              <a:defRPr sz="40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2pPr>
            <a:lvl3pPr marL="1073150" indent="-457200" algn="l" defTabSz="78898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4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3pPr>
            <a:lvl4pPr marL="1828800" indent="-457200" algn="ctr" defTabSz="914400" rtl="0" eaLnBrk="1" latinLnBrk="0" hangingPunct="1">
              <a:spcBef>
                <a:spcPct val="20000"/>
              </a:spcBef>
              <a:buClr>
                <a:srgbClr val="414142"/>
              </a:buClr>
              <a:buFont typeface="Arial" panose="020B0604020202020204" pitchFamily="34" charset="0"/>
              <a:buChar char="•"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•"/>
            </a:pPr>
            <a:r>
              <a:rPr lang="en-GB" altLang="en-US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Right to </a:t>
            </a:r>
            <a:r>
              <a:rPr lang="en-GB" altLang="en-US" sz="2200" dirty="0">
                <a:solidFill>
                  <a:srgbClr val="ED1C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 off in emergencies </a:t>
            </a:r>
            <a:r>
              <a:rPr lang="en-GB" altLang="en-US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care for </a:t>
            </a:r>
            <a:r>
              <a:rPr lang="en-GB" altLang="en-US" sz="2200" dirty="0">
                <a:solidFill>
                  <a:srgbClr val="ED1C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dependants</a:t>
            </a:r>
            <a:endParaRPr lang="en-GB" altLang="en-US" sz="2200" dirty="0">
              <a:solidFill>
                <a:srgbClr val="ED1C24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>
              <a:buFontTx/>
              <a:buChar char="•"/>
            </a:pPr>
            <a:endParaRPr lang="en-GB" altLang="en-US" sz="1000" dirty="0">
              <a:solidFill>
                <a:srgbClr val="FF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>
              <a:buFontTx/>
              <a:buChar char="•"/>
            </a:pPr>
            <a:r>
              <a:rPr lang="en-GB" altLang="en-US" sz="2200" dirty="0">
                <a:solidFill>
                  <a:srgbClr val="ED1C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Parental leave </a:t>
            </a:r>
            <a:r>
              <a:rPr lang="en-GB" altLang="en-US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(and shared parental leave)</a:t>
            </a:r>
            <a:br>
              <a:rPr lang="en-GB" altLang="en-US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>
              <a:buFontTx/>
              <a:buChar char="•"/>
            </a:pPr>
            <a:r>
              <a:rPr lang="en-GB" altLang="en-US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Right not to be </a:t>
            </a:r>
            <a:r>
              <a:rPr lang="en-GB" altLang="en-US" sz="2200" dirty="0">
                <a:solidFill>
                  <a:srgbClr val="ED1C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discriminated against </a:t>
            </a:r>
            <a:r>
              <a:rPr lang="en-GB" altLang="en-US" sz="2200" dirty="0"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en-GB" altLang="en-US" sz="2200" dirty="0">
                <a:solidFill>
                  <a:srgbClr val="ED1C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harassed </a:t>
            </a:r>
            <a:br>
              <a:rPr lang="en-GB" altLang="en-US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•"/>
            </a:pPr>
            <a:r>
              <a:rPr lang="en-GB" altLang="en-US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Right to request </a:t>
            </a:r>
            <a:r>
              <a:rPr lang="en-GB" altLang="en-US" sz="2200" dirty="0">
                <a:solidFill>
                  <a:srgbClr val="ED1C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flexible working</a:t>
            </a:r>
            <a:br>
              <a:rPr lang="en-GB" altLang="en-US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altLang="en-US" sz="2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altLang="en-US" sz="10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>
              <a:buFontTx/>
              <a:buChar char="•"/>
            </a:pPr>
            <a:r>
              <a:rPr lang="en-GB" altLang="en-US" sz="2200" b="1" dirty="0">
                <a:solidFill>
                  <a:srgbClr val="ED1C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right </a:t>
            </a:r>
            <a:r>
              <a:rPr lang="en-GB" alt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take up to a week’s unpaid leave to care -</a:t>
            </a:r>
          </a:p>
          <a:p>
            <a:pPr marL="0" indent="0">
              <a:buNone/>
            </a:pPr>
            <a:r>
              <a:rPr lang="en-GB" alt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GB" altLang="en-US" sz="2200" b="1" dirty="0">
                <a:solidFill>
                  <a:srgbClr val="ED1C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Carer’s Leave Act 2023</a:t>
            </a:r>
            <a:endParaRPr lang="en-GB" sz="2200" b="1" dirty="0">
              <a:solidFill>
                <a:srgbClr val="ED1C2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81872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E4F474-61A0-4B42-FDFE-C11AA325874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735" y="5989593"/>
            <a:ext cx="12192000" cy="108857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ack and white logo&#10;&#10;Description automatically generated">
            <a:extLst>
              <a:ext uri="{FF2B5EF4-FFF2-40B4-BE49-F238E27FC236}">
                <a16:creationId xmlns:a16="http://schemas.microsoft.com/office/drawing/2014/main" id="{F3BF7CEF-8C93-AC1B-1237-E119F0185D8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/>
          <a:srcRect r="402" b="5408"/>
          <a:stretch/>
        </p:blipFill>
        <p:spPr>
          <a:xfrm>
            <a:off x="7062106" y="6245224"/>
            <a:ext cx="2375359" cy="558611"/>
          </a:xfrm>
          <a:prstGeom prst="rect">
            <a:avLst/>
          </a:prstGeom>
        </p:spPr>
      </p:pic>
      <p:pic>
        <p:nvPicPr>
          <p:cNvPr id="6" name="Picture 5" descr="A close-up of a logo&#10;&#10;Description automatically generated">
            <a:extLst>
              <a:ext uri="{FF2B5EF4-FFF2-40B4-BE49-F238E27FC236}">
                <a16:creationId xmlns:a16="http://schemas.microsoft.com/office/drawing/2014/main" id="{A7B6768D-A9E4-7054-D5E0-76A46DE1FA8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0873" b="17148"/>
          <a:stretch/>
        </p:blipFill>
        <p:spPr>
          <a:xfrm>
            <a:off x="9883990" y="6225797"/>
            <a:ext cx="2069193" cy="55996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0C173A4-6F99-8BAD-38F8-BED94E2C650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9475" y="6265990"/>
            <a:ext cx="618034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solidFill>
                  <a:srgbClr val="ED1C24"/>
                </a:solidFill>
                <a:latin typeface="Arial"/>
                <a:cs typeface="Calibri"/>
              </a:rPr>
              <a:t>The Carer’s Leave Act: </a:t>
            </a:r>
            <a:r>
              <a:rPr lang="en-US" sz="2000" dirty="0">
                <a:solidFill>
                  <a:srgbClr val="ED1C24"/>
                </a:solidFill>
                <a:latin typeface="Arial"/>
                <a:cs typeface="Calibri"/>
              </a:rPr>
              <a:t>information for employers ©</a:t>
            </a:r>
            <a:endParaRPr lang="en-US" sz="2000" dirty="0">
              <a:solidFill>
                <a:srgbClr val="ED1C24"/>
              </a:solidFill>
              <a:latin typeface="Arial"/>
              <a:cs typeface="Arial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334C7B7-53EA-AFD2-5FBF-5F0999035C1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736605" y="6238936"/>
            <a:ext cx="54428" cy="507999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0A2AE2A-7DAA-21CB-F98B-C9536610678C}"/>
              </a:ext>
            </a:extLst>
          </p:cNvPr>
          <p:cNvSpPr>
            <a:spLocks noGrp="1"/>
          </p:cNvSpPr>
          <p:nvPr/>
        </p:nvSpPr>
        <p:spPr>
          <a:xfrm>
            <a:off x="1396160" y="1374017"/>
            <a:ext cx="8352928" cy="41099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C24"/>
              </a:buClr>
              <a:buSzTx/>
              <a:buFont typeface="Arial" panose="020B0604020202020204" pitchFamily="34" charset="0"/>
              <a:buChar char="•"/>
              <a:tabLst/>
              <a:defRPr sz="28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tabLst>
                <a:tab pos="1166813" algn="l"/>
              </a:tabLst>
              <a:defRPr sz="40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2pPr>
            <a:lvl3pPr marL="1073150" indent="-457200" algn="l" defTabSz="78898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4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3pPr>
            <a:lvl4pPr marL="1828800" indent="-457200" algn="ctr" defTabSz="914400" rtl="0" eaLnBrk="1" latinLnBrk="0" hangingPunct="1">
              <a:spcBef>
                <a:spcPct val="20000"/>
              </a:spcBef>
              <a:buClr>
                <a:srgbClr val="414142"/>
              </a:buClr>
              <a:buFont typeface="Arial" panose="020B0604020202020204" pitchFamily="34" charset="0"/>
              <a:buChar char="•"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992F1F4-0044-9DD8-87C8-7637BD634C6E}"/>
              </a:ext>
            </a:extLst>
          </p:cNvPr>
          <p:cNvSpPr>
            <a:spLocks noGrp="1"/>
          </p:cNvSpPr>
          <p:nvPr/>
        </p:nvSpPr>
        <p:spPr>
          <a:xfrm>
            <a:off x="677964" y="462608"/>
            <a:ext cx="9934617" cy="1822817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41414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altLang="en-US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About the Carer’s Leave Act 2023</a:t>
            </a:r>
            <a:endParaRPr lang="en-GB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2BC5F0-36FF-FEDC-1C9D-116D9BCB0083}"/>
              </a:ext>
            </a:extLst>
          </p:cNvPr>
          <p:cNvSpPr txBox="1"/>
          <p:nvPr/>
        </p:nvSpPr>
        <p:spPr>
          <a:xfrm>
            <a:off x="1191490" y="1935356"/>
            <a:ext cx="9934617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Clr>
                <a:srgbClr val="FF0000"/>
              </a:buClr>
              <a:buFont typeface="Symbol" panose="05050102010706020507" pitchFamily="18" charset="2"/>
              <a:buChar char=""/>
            </a:pPr>
            <a:r>
              <a:rPr lang="en-GB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</a:t>
            </a:r>
            <a:r>
              <a:rPr lang="en-GB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ew entitlement to unpaid Carer’s Leave </a:t>
            </a:r>
            <a:r>
              <a:rPr lang="en-GB" sz="22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“to provide or </a:t>
            </a:r>
            <a:br>
              <a:rPr lang="en-GB" sz="22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22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arrange care for a dependant with a </a:t>
            </a:r>
            <a:r>
              <a:rPr lang="en-GB" sz="22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</a:t>
            </a:r>
            <a:r>
              <a:rPr lang="en-GB" sz="22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ong-term care need”</a:t>
            </a:r>
            <a:endParaRPr lang="en-GB" sz="2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endParaRPr lang="en-GB" sz="2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ED1C24"/>
              </a:buClr>
              <a:buFont typeface="Symbol" panose="05050102010706020507" pitchFamily="18" charset="2"/>
              <a:buChar char=""/>
            </a:pPr>
            <a:r>
              <a:rPr lang="en-GB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Applies</a:t>
            </a:r>
            <a:r>
              <a:rPr lang="en-GB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to </a:t>
            </a:r>
            <a:r>
              <a:rPr lang="en-GB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England</a:t>
            </a:r>
            <a:r>
              <a:rPr lang="en-GB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Scotland and Wales</a:t>
            </a:r>
            <a:br>
              <a:rPr lang="en-GB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GB" sz="2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ED1C24"/>
              </a:buClr>
              <a:buFont typeface="Symbol" panose="05050102010706020507" pitchFamily="18" charset="2"/>
              <a:buChar char=""/>
            </a:pPr>
            <a:r>
              <a:rPr lang="en-GB" sz="2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Comes into force on </a:t>
            </a:r>
            <a:r>
              <a:rPr lang="en-GB" sz="22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 April 2024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6000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E4F474-61A0-4B42-FDFE-C11AA325874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735" y="5989593"/>
            <a:ext cx="12192000" cy="108857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ack and white logo&#10;&#10;Description automatically generated">
            <a:extLst>
              <a:ext uri="{FF2B5EF4-FFF2-40B4-BE49-F238E27FC236}">
                <a16:creationId xmlns:a16="http://schemas.microsoft.com/office/drawing/2014/main" id="{F3BF7CEF-8C93-AC1B-1237-E119F0185D8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/>
          <a:srcRect r="402" b="5408"/>
          <a:stretch/>
        </p:blipFill>
        <p:spPr>
          <a:xfrm>
            <a:off x="7062106" y="6245224"/>
            <a:ext cx="2375359" cy="558611"/>
          </a:xfrm>
          <a:prstGeom prst="rect">
            <a:avLst/>
          </a:prstGeom>
        </p:spPr>
      </p:pic>
      <p:pic>
        <p:nvPicPr>
          <p:cNvPr id="6" name="Picture 5" descr="A close-up of a logo&#10;&#10;Description automatically generated">
            <a:extLst>
              <a:ext uri="{FF2B5EF4-FFF2-40B4-BE49-F238E27FC236}">
                <a16:creationId xmlns:a16="http://schemas.microsoft.com/office/drawing/2014/main" id="{A7B6768D-A9E4-7054-D5E0-76A46DE1FA8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0873" b="17148"/>
          <a:stretch/>
        </p:blipFill>
        <p:spPr>
          <a:xfrm>
            <a:off x="9883990" y="6225797"/>
            <a:ext cx="2069193" cy="55996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0C173A4-6F99-8BAD-38F8-BED94E2C650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9475" y="6265990"/>
            <a:ext cx="618034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solidFill>
                  <a:srgbClr val="ED1C24"/>
                </a:solidFill>
                <a:latin typeface="Arial"/>
                <a:cs typeface="Calibri"/>
              </a:rPr>
              <a:t>The Carer’s Leave Act: </a:t>
            </a:r>
            <a:r>
              <a:rPr lang="en-US" sz="2000" dirty="0">
                <a:solidFill>
                  <a:srgbClr val="ED1C24"/>
                </a:solidFill>
                <a:latin typeface="Arial"/>
                <a:cs typeface="Calibri"/>
              </a:rPr>
              <a:t>information for employers ©</a:t>
            </a:r>
            <a:endParaRPr lang="en-US" sz="2000" dirty="0">
              <a:solidFill>
                <a:srgbClr val="ED1C24"/>
              </a:solidFill>
              <a:latin typeface="Arial"/>
              <a:cs typeface="Arial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334C7B7-53EA-AFD2-5FBF-5F0999035C1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736605" y="6238936"/>
            <a:ext cx="54428" cy="507999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0A2AE2A-7DAA-21CB-F98B-C9536610678C}"/>
              </a:ext>
            </a:extLst>
          </p:cNvPr>
          <p:cNvSpPr>
            <a:spLocks noGrp="1"/>
          </p:cNvSpPr>
          <p:nvPr/>
        </p:nvSpPr>
        <p:spPr>
          <a:xfrm>
            <a:off x="1396160" y="1374017"/>
            <a:ext cx="8352928" cy="41099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C24"/>
              </a:buClr>
              <a:buSzTx/>
              <a:buFont typeface="Arial" panose="020B0604020202020204" pitchFamily="34" charset="0"/>
              <a:buChar char="•"/>
              <a:tabLst/>
              <a:defRPr sz="28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tabLst>
                <a:tab pos="1166813" algn="l"/>
              </a:tabLst>
              <a:defRPr sz="40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2pPr>
            <a:lvl3pPr marL="1073150" indent="-457200" algn="l" defTabSz="78898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4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3pPr>
            <a:lvl4pPr marL="1828800" indent="-457200" algn="ctr" defTabSz="914400" rtl="0" eaLnBrk="1" latinLnBrk="0" hangingPunct="1">
              <a:spcBef>
                <a:spcPct val="20000"/>
              </a:spcBef>
              <a:buClr>
                <a:srgbClr val="414142"/>
              </a:buClr>
              <a:buFont typeface="Arial" panose="020B0604020202020204" pitchFamily="34" charset="0"/>
              <a:buChar char="•"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992F1F4-0044-9DD8-87C8-7637BD634C6E}"/>
              </a:ext>
            </a:extLst>
          </p:cNvPr>
          <p:cNvSpPr>
            <a:spLocks noGrp="1"/>
          </p:cNvSpPr>
          <p:nvPr/>
        </p:nvSpPr>
        <p:spPr>
          <a:xfrm>
            <a:off x="677964" y="462608"/>
            <a:ext cx="9934617" cy="1822817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41414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altLang="en-US" sz="3200">
                <a:solidFill>
                  <a:schemeClr val="tx1">
                    <a:lumMod val="75000"/>
                    <a:lumOff val="25000"/>
                  </a:schemeClr>
                </a:solidFill>
              </a:rPr>
              <a:t>Definitions in the Act</a:t>
            </a:r>
            <a:endParaRPr lang="en-GB" sz="32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2BC5F0-36FF-FEDC-1C9D-116D9BCB0083}"/>
              </a:ext>
            </a:extLst>
          </p:cNvPr>
          <p:cNvSpPr txBox="1"/>
          <p:nvPr/>
        </p:nvSpPr>
        <p:spPr>
          <a:xfrm>
            <a:off x="1127956" y="1588701"/>
            <a:ext cx="9934617" cy="32162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en-GB" sz="1050" b="1" dirty="0">
              <a:ea typeface="+mn-lt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GB" sz="2200" dirty="0">
                <a:solidFill>
                  <a:srgbClr val="FF000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Dependant</a:t>
            </a:r>
            <a:r>
              <a:rPr lang="en-GB" sz="2200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 - </a:t>
            </a:r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aligns with statutory right to time off for dependants</a:t>
            </a:r>
          </a:p>
          <a:p>
            <a:pPr marL="285750" indent="-285750">
              <a:buFont typeface="Arial"/>
              <a:buChar char="•"/>
            </a:pPr>
            <a:endParaRPr lang="en-GB" sz="105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285750" indent="-285750">
              <a:buFont typeface="Arial"/>
              <a:buChar char="•"/>
            </a:pPr>
            <a:r>
              <a:rPr lang="en-GB" sz="2200" dirty="0">
                <a:solidFill>
                  <a:srgbClr val="FF000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Long term care need </a:t>
            </a:r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– covers a dependant who:</a:t>
            </a:r>
          </a:p>
          <a:p>
            <a:pPr lvl="1">
              <a:buNone/>
            </a:pPr>
            <a:r>
              <a:rPr lang="en-GB" sz="2200" spc="2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- has</a:t>
            </a:r>
            <a:r>
              <a:rPr lang="en-GB" sz="2200" spc="2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an illness or injury requiring care for more than 3 months</a:t>
            </a:r>
            <a:endParaRPr lang="en-GB" sz="2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1">
              <a:buNone/>
            </a:pPr>
            <a:r>
              <a:rPr lang="en-GB" sz="2200" spc="2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- h</a:t>
            </a:r>
            <a:r>
              <a:rPr lang="en-GB" sz="2200" spc="2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as a disability</a:t>
            </a:r>
            <a:endParaRPr lang="en-GB" sz="2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1">
              <a:buNone/>
            </a:pPr>
            <a:r>
              <a:rPr lang="en-GB" sz="2200" spc="2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- or requires </a:t>
            </a:r>
            <a:r>
              <a:rPr lang="en-GB" sz="2200" spc="2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care because of old age </a:t>
            </a:r>
            <a:endParaRPr lang="en-GB" sz="2200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200" b="1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The main framework is in the Regulations … </a:t>
            </a:r>
          </a:p>
          <a:p>
            <a:pPr>
              <a:buClr>
                <a:srgbClr val="FF0000"/>
              </a:buClr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28826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E4F474-61A0-4B42-FDFE-C11AA325874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735" y="5989593"/>
            <a:ext cx="12192000" cy="108857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ack and white logo&#10;&#10;Description automatically generated">
            <a:extLst>
              <a:ext uri="{FF2B5EF4-FFF2-40B4-BE49-F238E27FC236}">
                <a16:creationId xmlns:a16="http://schemas.microsoft.com/office/drawing/2014/main" id="{F3BF7CEF-8C93-AC1B-1237-E119F0185D8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/>
          <a:srcRect r="402" b="5408"/>
          <a:stretch/>
        </p:blipFill>
        <p:spPr>
          <a:xfrm>
            <a:off x="7062106" y="6245224"/>
            <a:ext cx="2375359" cy="558611"/>
          </a:xfrm>
          <a:prstGeom prst="rect">
            <a:avLst/>
          </a:prstGeom>
        </p:spPr>
      </p:pic>
      <p:pic>
        <p:nvPicPr>
          <p:cNvPr id="6" name="Picture 5" descr="A close-up of a logo&#10;&#10;Description automatically generated">
            <a:extLst>
              <a:ext uri="{FF2B5EF4-FFF2-40B4-BE49-F238E27FC236}">
                <a16:creationId xmlns:a16="http://schemas.microsoft.com/office/drawing/2014/main" id="{A7B6768D-A9E4-7054-D5E0-76A46DE1FA8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0873" b="17148"/>
          <a:stretch/>
        </p:blipFill>
        <p:spPr>
          <a:xfrm>
            <a:off x="9883990" y="6225797"/>
            <a:ext cx="2069193" cy="55996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0C173A4-6F99-8BAD-38F8-BED94E2C650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9475" y="6265990"/>
            <a:ext cx="618034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solidFill>
                  <a:srgbClr val="ED1C24"/>
                </a:solidFill>
                <a:latin typeface="Arial"/>
                <a:cs typeface="Calibri"/>
              </a:rPr>
              <a:t>The Carer’s Leave Act: </a:t>
            </a:r>
            <a:r>
              <a:rPr lang="en-US" sz="2000" dirty="0">
                <a:solidFill>
                  <a:srgbClr val="ED1C24"/>
                </a:solidFill>
                <a:latin typeface="Arial"/>
                <a:cs typeface="Calibri"/>
              </a:rPr>
              <a:t>information for employers ©</a:t>
            </a:r>
            <a:endParaRPr lang="en-US" sz="2000" dirty="0">
              <a:solidFill>
                <a:srgbClr val="ED1C24"/>
              </a:solidFill>
              <a:latin typeface="Arial"/>
              <a:cs typeface="Arial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334C7B7-53EA-AFD2-5FBF-5F0999035C1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736605" y="6238936"/>
            <a:ext cx="54428" cy="507999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0A2AE2A-7DAA-21CB-F98B-C9536610678C}"/>
              </a:ext>
            </a:extLst>
          </p:cNvPr>
          <p:cNvSpPr>
            <a:spLocks noGrp="1"/>
          </p:cNvSpPr>
          <p:nvPr/>
        </p:nvSpPr>
        <p:spPr>
          <a:xfrm>
            <a:off x="1396160" y="1374017"/>
            <a:ext cx="8352928" cy="41099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C24"/>
              </a:buClr>
              <a:buSzTx/>
              <a:buFont typeface="Arial" panose="020B0604020202020204" pitchFamily="34" charset="0"/>
              <a:buChar char="•"/>
              <a:tabLst/>
              <a:defRPr sz="28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tabLst>
                <a:tab pos="1166813" algn="l"/>
              </a:tabLst>
              <a:defRPr sz="40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2pPr>
            <a:lvl3pPr marL="1073150" indent="-457200" algn="l" defTabSz="78898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4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3pPr>
            <a:lvl4pPr marL="1828800" indent="-457200" algn="ctr" defTabSz="914400" rtl="0" eaLnBrk="1" latinLnBrk="0" hangingPunct="1">
              <a:spcBef>
                <a:spcPct val="20000"/>
              </a:spcBef>
              <a:buClr>
                <a:srgbClr val="414142"/>
              </a:buClr>
              <a:buFont typeface="Arial" panose="020B0604020202020204" pitchFamily="34" charset="0"/>
              <a:buChar char="•"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992F1F4-0044-9DD8-87C8-7637BD634C6E}"/>
              </a:ext>
            </a:extLst>
          </p:cNvPr>
          <p:cNvSpPr>
            <a:spLocks noGrp="1"/>
          </p:cNvSpPr>
          <p:nvPr/>
        </p:nvSpPr>
        <p:spPr>
          <a:xfrm>
            <a:off x="677964" y="462608"/>
            <a:ext cx="9934617" cy="1822817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41414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altLang="en-US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What is ‘providing or arranging care’?</a:t>
            </a:r>
            <a:endParaRPr lang="en-GB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2BC5F0-36FF-FEDC-1C9D-116D9BCB0083}"/>
              </a:ext>
            </a:extLst>
          </p:cNvPr>
          <p:cNvSpPr txBox="1"/>
          <p:nvPr/>
        </p:nvSpPr>
        <p:spPr>
          <a:xfrm>
            <a:off x="1188720" y="2131335"/>
            <a:ext cx="10028827" cy="22775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Clr>
                <a:srgbClr val="ED1C24"/>
              </a:buClr>
              <a:buFont typeface="Symbol" panose="05050102010706020507" pitchFamily="18" charset="2"/>
              <a:buChar char=""/>
            </a:pPr>
            <a:r>
              <a:rPr lang="en-GB" sz="220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Covers a </a:t>
            </a:r>
            <a:r>
              <a:rPr lang="en-GB" sz="2200">
                <a:solidFill>
                  <a:srgbClr val="ED1C24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wide range </a:t>
            </a:r>
            <a:r>
              <a:rPr lang="en-GB" sz="220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 caring situations</a:t>
            </a:r>
            <a:br>
              <a:rPr lang="en-GB" sz="220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220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buClr>
                <a:srgbClr val="ED1C24"/>
              </a:buClr>
              <a:buFont typeface="Symbol" panose="05050102010706020507" pitchFamily="18" charset="2"/>
              <a:buChar char=""/>
            </a:pPr>
            <a:r>
              <a:rPr lang="en-GB" sz="2200">
                <a:solidFill>
                  <a:srgbClr val="ED1C24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lang="en-GB" sz="2200">
                <a:solidFill>
                  <a:srgbClr val="FF0000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ersonal care </a:t>
            </a:r>
            <a:r>
              <a:rPr lang="en-GB" sz="220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</a:t>
            </a:r>
            <a:r>
              <a:rPr lang="en-GB" sz="2200">
                <a:solidFill>
                  <a:srgbClr val="FF0000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other support </a:t>
            </a:r>
            <a:r>
              <a:rPr lang="en-GB" sz="220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such as arranging </a:t>
            </a:r>
            <a:r>
              <a:rPr lang="en-GB" sz="2200">
                <a:solidFill>
                  <a:schemeClr val="tx1">
                    <a:lumMod val="85000"/>
                    <a:lumOff val="1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visits with health professionals, accompanying someone to an appointment</a:t>
            </a:r>
            <a:br>
              <a:rPr lang="en-GB" sz="2200">
                <a:solidFill>
                  <a:schemeClr val="tx1">
                    <a:lumMod val="85000"/>
                    <a:lumOff val="1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GB" sz="2200">
              <a:solidFill>
                <a:schemeClr val="tx1">
                  <a:lumMod val="85000"/>
                  <a:lumOff val="15000"/>
                </a:schemeClr>
              </a:solidFill>
              <a:highlight>
                <a:srgbClr val="FFFFFF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ED1C24"/>
              </a:buClr>
              <a:buFont typeface="Symbol" panose="05050102010706020507" pitchFamily="18" charset="2"/>
              <a:buChar char=""/>
            </a:pPr>
            <a:r>
              <a:rPr lang="en-GB" sz="2200">
                <a:solidFill>
                  <a:srgbClr val="ED1C24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Arranging care for the future</a:t>
            </a:r>
          </a:p>
          <a:p>
            <a:pPr marL="0" indent="0">
              <a:buNone/>
            </a:pPr>
            <a:endParaRPr lang="en-GB" sz="800">
              <a:ea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828552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E4F474-61A0-4B42-FDFE-C11AA325874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735" y="5989593"/>
            <a:ext cx="12192000" cy="108857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ack and white logo&#10;&#10;Description automatically generated">
            <a:extLst>
              <a:ext uri="{FF2B5EF4-FFF2-40B4-BE49-F238E27FC236}">
                <a16:creationId xmlns:a16="http://schemas.microsoft.com/office/drawing/2014/main" id="{F3BF7CEF-8C93-AC1B-1237-E119F0185D8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/>
          <a:srcRect r="402" b="5408"/>
          <a:stretch/>
        </p:blipFill>
        <p:spPr>
          <a:xfrm>
            <a:off x="7062106" y="6245224"/>
            <a:ext cx="2375359" cy="558611"/>
          </a:xfrm>
          <a:prstGeom prst="rect">
            <a:avLst/>
          </a:prstGeom>
        </p:spPr>
      </p:pic>
      <p:pic>
        <p:nvPicPr>
          <p:cNvPr id="6" name="Picture 5" descr="A close-up of a logo&#10;&#10;Description automatically generated">
            <a:extLst>
              <a:ext uri="{FF2B5EF4-FFF2-40B4-BE49-F238E27FC236}">
                <a16:creationId xmlns:a16="http://schemas.microsoft.com/office/drawing/2014/main" id="{A7B6768D-A9E4-7054-D5E0-76A46DE1FA8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0873" b="17148"/>
          <a:stretch/>
        </p:blipFill>
        <p:spPr>
          <a:xfrm>
            <a:off x="9883990" y="6225797"/>
            <a:ext cx="2069193" cy="55996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0C173A4-6F99-8BAD-38F8-BED94E2C650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9475" y="6265990"/>
            <a:ext cx="618034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solidFill>
                  <a:srgbClr val="ED1C24"/>
                </a:solidFill>
                <a:latin typeface="Arial"/>
                <a:cs typeface="Calibri"/>
              </a:rPr>
              <a:t>The Carer’s Leave Act: </a:t>
            </a:r>
            <a:r>
              <a:rPr lang="en-US" sz="2000" dirty="0">
                <a:solidFill>
                  <a:srgbClr val="ED1C24"/>
                </a:solidFill>
                <a:latin typeface="Arial"/>
                <a:cs typeface="Calibri"/>
              </a:rPr>
              <a:t>information for employers ©</a:t>
            </a:r>
            <a:endParaRPr lang="en-US" sz="2000" dirty="0">
              <a:solidFill>
                <a:srgbClr val="ED1C24"/>
              </a:solidFill>
              <a:latin typeface="Arial"/>
              <a:cs typeface="Arial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334C7B7-53EA-AFD2-5FBF-5F0999035C1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736605" y="6238936"/>
            <a:ext cx="54428" cy="507999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0A2AE2A-7DAA-21CB-F98B-C9536610678C}"/>
              </a:ext>
            </a:extLst>
          </p:cNvPr>
          <p:cNvSpPr>
            <a:spLocks noGrp="1"/>
          </p:cNvSpPr>
          <p:nvPr/>
        </p:nvSpPr>
        <p:spPr>
          <a:xfrm>
            <a:off x="1396160" y="1374017"/>
            <a:ext cx="8352928" cy="41099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C24"/>
              </a:buClr>
              <a:buSzTx/>
              <a:buFont typeface="Arial" panose="020B0604020202020204" pitchFamily="34" charset="0"/>
              <a:buChar char="•"/>
              <a:tabLst/>
              <a:defRPr sz="28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tabLst>
                <a:tab pos="1166813" algn="l"/>
              </a:tabLst>
              <a:defRPr sz="40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2pPr>
            <a:lvl3pPr marL="1073150" indent="-457200" algn="l" defTabSz="78898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4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3pPr>
            <a:lvl4pPr marL="1828800" indent="-457200" algn="ctr" defTabSz="914400" rtl="0" eaLnBrk="1" latinLnBrk="0" hangingPunct="1">
              <a:spcBef>
                <a:spcPct val="20000"/>
              </a:spcBef>
              <a:buClr>
                <a:srgbClr val="414142"/>
              </a:buClr>
              <a:buFont typeface="Arial" panose="020B0604020202020204" pitchFamily="34" charset="0"/>
              <a:buChar char="•"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992F1F4-0044-9DD8-87C8-7637BD634C6E}"/>
              </a:ext>
            </a:extLst>
          </p:cNvPr>
          <p:cNvSpPr>
            <a:spLocks noGrp="1"/>
          </p:cNvSpPr>
          <p:nvPr/>
        </p:nvSpPr>
        <p:spPr>
          <a:xfrm>
            <a:off x="677964" y="462608"/>
            <a:ext cx="9934617" cy="1822817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41414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altLang="en-US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How should the leave be taken?</a:t>
            </a:r>
            <a:endParaRPr lang="en-GB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2BC5F0-36FF-FEDC-1C9D-116D9BCB0083}"/>
              </a:ext>
            </a:extLst>
          </p:cNvPr>
          <p:cNvSpPr txBox="1"/>
          <p:nvPr/>
        </p:nvSpPr>
        <p:spPr>
          <a:xfrm>
            <a:off x="983969" y="1983073"/>
            <a:ext cx="9934617" cy="21544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en-GB" sz="2000" dirty="0"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342900" indent="-342900">
              <a:buClr>
                <a:srgbClr val="ED1C24"/>
              </a:buClr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“</a:t>
            </a:r>
            <a:r>
              <a:rPr lang="en-GB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At least </a:t>
            </a:r>
            <a:r>
              <a:rPr lang="en-GB" sz="2200" dirty="0">
                <a:solidFill>
                  <a:srgbClr val="FF000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a week’s leave </a:t>
            </a:r>
            <a:r>
              <a:rPr lang="en-GB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during any period of </a:t>
            </a:r>
            <a:r>
              <a:rPr lang="en-GB" sz="2200" dirty="0">
                <a:solidFill>
                  <a:srgbClr val="FF000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12 months</a:t>
            </a:r>
            <a:r>
              <a:rPr lang="en-GB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“ </a:t>
            </a:r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(pro-rated) </a:t>
            </a:r>
          </a:p>
          <a:p>
            <a:pPr marL="342900" indent="-342900">
              <a:buClr>
                <a:srgbClr val="ED1C24"/>
              </a:buClr>
              <a:buFont typeface="Arial" panose="020B0604020202020204" pitchFamily="34" charset="0"/>
              <a:buChar char="•"/>
            </a:pPr>
            <a:endParaRPr lang="en-GB" sz="2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342900" indent="-342900">
              <a:buClr>
                <a:srgbClr val="ED1C24"/>
              </a:buClr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Can be taken </a:t>
            </a:r>
            <a:r>
              <a:rPr lang="en-GB" sz="2200" dirty="0">
                <a:solidFill>
                  <a:srgbClr val="ED1C24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flexibly</a:t>
            </a:r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as </a:t>
            </a:r>
            <a:r>
              <a:rPr lang="en-GB" sz="2200" dirty="0">
                <a:solidFill>
                  <a:srgbClr val="ED1C24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half, or full days</a:t>
            </a:r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up to a block of one week</a:t>
            </a:r>
          </a:p>
          <a:p>
            <a:pPr marL="342900" indent="-342900">
              <a:buClr>
                <a:srgbClr val="ED1C24"/>
              </a:buClr>
              <a:buFont typeface="Arial" panose="020B0604020202020204" pitchFamily="34" charset="0"/>
              <a:buChar char="•"/>
            </a:pPr>
            <a:endParaRPr lang="en-GB" sz="24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ED1C24"/>
              </a:buClr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Covers </a:t>
            </a:r>
            <a:r>
              <a:rPr lang="en-GB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all </a:t>
            </a:r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eligible employees from their </a:t>
            </a:r>
            <a:r>
              <a:rPr lang="en-GB" sz="2200" dirty="0">
                <a:solidFill>
                  <a:srgbClr val="ED1C24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first day of employment </a:t>
            </a:r>
            <a:endParaRPr lang="en-GB" sz="2200" dirty="0">
              <a:solidFill>
                <a:srgbClr val="ED1C24"/>
              </a:solidFill>
              <a:highlight>
                <a:srgbClr val="FFFF00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3372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E4F474-61A0-4B42-FDFE-C11AA325874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735" y="5989593"/>
            <a:ext cx="12192000" cy="108857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ack and white logo&#10;&#10;Description automatically generated">
            <a:extLst>
              <a:ext uri="{FF2B5EF4-FFF2-40B4-BE49-F238E27FC236}">
                <a16:creationId xmlns:a16="http://schemas.microsoft.com/office/drawing/2014/main" id="{F3BF7CEF-8C93-AC1B-1237-E119F0185D8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/>
          <a:srcRect r="402" b="5408"/>
          <a:stretch/>
        </p:blipFill>
        <p:spPr>
          <a:xfrm>
            <a:off x="7062106" y="6245224"/>
            <a:ext cx="2375359" cy="558611"/>
          </a:xfrm>
          <a:prstGeom prst="rect">
            <a:avLst/>
          </a:prstGeom>
        </p:spPr>
      </p:pic>
      <p:pic>
        <p:nvPicPr>
          <p:cNvPr id="6" name="Picture 5" descr="A close-up of a logo&#10;&#10;Description automatically generated">
            <a:extLst>
              <a:ext uri="{FF2B5EF4-FFF2-40B4-BE49-F238E27FC236}">
                <a16:creationId xmlns:a16="http://schemas.microsoft.com/office/drawing/2014/main" id="{A7B6768D-A9E4-7054-D5E0-76A46DE1FA8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0873" b="17148"/>
          <a:stretch/>
        </p:blipFill>
        <p:spPr>
          <a:xfrm>
            <a:off x="9883990" y="6225797"/>
            <a:ext cx="2069193" cy="55996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0C173A4-6F99-8BAD-38F8-BED94E2C650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9475" y="6265990"/>
            <a:ext cx="618034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solidFill>
                  <a:srgbClr val="ED1C24"/>
                </a:solidFill>
                <a:latin typeface="Arial"/>
                <a:cs typeface="Calibri"/>
              </a:rPr>
              <a:t>The Carer’s Leave Act: </a:t>
            </a:r>
            <a:r>
              <a:rPr lang="en-US" sz="2000" dirty="0">
                <a:solidFill>
                  <a:srgbClr val="ED1C24"/>
                </a:solidFill>
                <a:latin typeface="Arial"/>
                <a:cs typeface="Calibri"/>
              </a:rPr>
              <a:t>information for employers ©</a:t>
            </a:r>
            <a:endParaRPr lang="en-US" sz="2000" dirty="0">
              <a:solidFill>
                <a:srgbClr val="ED1C24"/>
              </a:solidFill>
              <a:latin typeface="Arial"/>
              <a:cs typeface="Arial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334C7B7-53EA-AFD2-5FBF-5F0999035C1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736605" y="6238936"/>
            <a:ext cx="54428" cy="507999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0A2AE2A-7DAA-21CB-F98B-C9536610678C}"/>
              </a:ext>
            </a:extLst>
          </p:cNvPr>
          <p:cNvSpPr>
            <a:spLocks noGrp="1"/>
          </p:cNvSpPr>
          <p:nvPr/>
        </p:nvSpPr>
        <p:spPr>
          <a:xfrm>
            <a:off x="1396160" y="1374017"/>
            <a:ext cx="8352928" cy="41099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C24"/>
              </a:buClr>
              <a:buSzTx/>
              <a:buFont typeface="Arial" panose="020B0604020202020204" pitchFamily="34" charset="0"/>
              <a:buChar char="•"/>
              <a:tabLst/>
              <a:defRPr sz="28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tabLst>
                <a:tab pos="1166813" algn="l"/>
              </a:tabLst>
              <a:defRPr sz="40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2pPr>
            <a:lvl3pPr marL="1073150" indent="-457200" algn="l" defTabSz="78898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4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3pPr>
            <a:lvl4pPr marL="1828800" indent="-457200" algn="ctr" defTabSz="914400" rtl="0" eaLnBrk="1" latinLnBrk="0" hangingPunct="1">
              <a:spcBef>
                <a:spcPct val="20000"/>
              </a:spcBef>
              <a:buClr>
                <a:srgbClr val="414142"/>
              </a:buClr>
              <a:buFont typeface="Arial" panose="020B0604020202020204" pitchFamily="34" charset="0"/>
              <a:buChar char="•"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992F1F4-0044-9DD8-87C8-7637BD634C6E}"/>
              </a:ext>
            </a:extLst>
          </p:cNvPr>
          <p:cNvSpPr>
            <a:spLocks noGrp="1"/>
          </p:cNvSpPr>
          <p:nvPr/>
        </p:nvSpPr>
        <p:spPr>
          <a:xfrm>
            <a:off x="677964" y="462608"/>
            <a:ext cx="9934617" cy="1822817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41414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altLang="en-US" sz="3200">
                <a:solidFill>
                  <a:schemeClr val="tx1">
                    <a:lumMod val="75000"/>
                    <a:lumOff val="25000"/>
                  </a:schemeClr>
                </a:solidFill>
              </a:rPr>
              <a:t>What notice or evidence is required?</a:t>
            </a:r>
            <a:endParaRPr lang="en-GB" sz="32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2BC5F0-36FF-FEDC-1C9D-116D9BCB0083}"/>
              </a:ext>
            </a:extLst>
          </p:cNvPr>
          <p:cNvSpPr txBox="1"/>
          <p:nvPr/>
        </p:nvSpPr>
        <p:spPr>
          <a:xfrm>
            <a:off x="1127956" y="1990091"/>
            <a:ext cx="9934617" cy="2215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Clr>
                <a:srgbClr val="ED1C24"/>
              </a:buClr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rgbClr val="FF0000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Notice period </a:t>
            </a:r>
            <a:r>
              <a:rPr lang="en-GB" sz="22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 a </a:t>
            </a:r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similar process to annual leave</a:t>
            </a:r>
            <a:br>
              <a:rPr lang="en-GB" sz="2400" dirty="0">
                <a:solidFill>
                  <a:schemeClr val="tx1">
                    <a:lumMod val="85000"/>
                    <a:lumOff val="1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2400" dirty="0">
                <a:solidFill>
                  <a:schemeClr val="tx1">
                    <a:lumMod val="85000"/>
                    <a:lumOff val="1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GB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ED1C24"/>
              </a:buClr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 evidence </a:t>
            </a:r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 needed to support a request for leave</a:t>
            </a:r>
            <a:br>
              <a:rPr lang="en-GB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GB" sz="24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ED1C24"/>
              </a:buClr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Employees will </a:t>
            </a:r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need to </a:t>
            </a:r>
            <a:r>
              <a:rPr lang="en-GB" sz="2200" dirty="0">
                <a:solidFill>
                  <a:srgbClr val="FF0000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self-certify</a:t>
            </a:r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that they are caring</a:t>
            </a:r>
            <a:b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highlight>
                <a:srgbClr val="FFFFFF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50259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E4F474-61A0-4B42-FDFE-C11AA325874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735" y="5989593"/>
            <a:ext cx="12192000" cy="108857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ack and white logo&#10;&#10;Description automatically generated">
            <a:extLst>
              <a:ext uri="{FF2B5EF4-FFF2-40B4-BE49-F238E27FC236}">
                <a16:creationId xmlns:a16="http://schemas.microsoft.com/office/drawing/2014/main" id="{F3BF7CEF-8C93-AC1B-1237-E119F0185D8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/>
          <a:srcRect r="402" b="5408"/>
          <a:stretch/>
        </p:blipFill>
        <p:spPr>
          <a:xfrm>
            <a:off x="7062106" y="6245224"/>
            <a:ext cx="2375359" cy="558611"/>
          </a:xfrm>
          <a:prstGeom prst="rect">
            <a:avLst/>
          </a:prstGeom>
        </p:spPr>
      </p:pic>
      <p:pic>
        <p:nvPicPr>
          <p:cNvPr id="6" name="Picture 5" descr="A close-up of a logo&#10;&#10;Description automatically generated">
            <a:extLst>
              <a:ext uri="{FF2B5EF4-FFF2-40B4-BE49-F238E27FC236}">
                <a16:creationId xmlns:a16="http://schemas.microsoft.com/office/drawing/2014/main" id="{A7B6768D-A9E4-7054-D5E0-76A46DE1FA8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0873" b="17148"/>
          <a:stretch/>
        </p:blipFill>
        <p:spPr>
          <a:xfrm>
            <a:off x="9883990" y="6225797"/>
            <a:ext cx="2069193" cy="55996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0C173A4-6F99-8BAD-38F8-BED94E2C650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9475" y="6265990"/>
            <a:ext cx="618034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solidFill>
                  <a:srgbClr val="ED1C24"/>
                </a:solidFill>
                <a:latin typeface="Arial"/>
                <a:cs typeface="Calibri"/>
              </a:rPr>
              <a:t>The Carer’s Leave Act: </a:t>
            </a:r>
            <a:r>
              <a:rPr lang="en-US" sz="2000" dirty="0">
                <a:solidFill>
                  <a:srgbClr val="ED1C24"/>
                </a:solidFill>
                <a:latin typeface="Arial"/>
                <a:cs typeface="Calibri"/>
              </a:rPr>
              <a:t>information for employers ©</a:t>
            </a:r>
            <a:endParaRPr lang="en-US" sz="2000" dirty="0">
              <a:solidFill>
                <a:srgbClr val="ED1C24"/>
              </a:solidFill>
              <a:latin typeface="Arial"/>
              <a:cs typeface="Arial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334C7B7-53EA-AFD2-5FBF-5F0999035C1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736605" y="6238936"/>
            <a:ext cx="54428" cy="507999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0A2AE2A-7DAA-21CB-F98B-C9536610678C}"/>
              </a:ext>
            </a:extLst>
          </p:cNvPr>
          <p:cNvSpPr>
            <a:spLocks noGrp="1"/>
          </p:cNvSpPr>
          <p:nvPr/>
        </p:nvSpPr>
        <p:spPr>
          <a:xfrm>
            <a:off x="1396160" y="1374017"/>
            <a:ext cx="8352928" cy="41099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C24"/>
              </a:buClr>
              <a:buSzTx/>
              <a:buFont typeface="Arial" panose="020B0604020202020204" pitchFamily="34" charset="0"/>
              <a:buChar char="•"/>
              <a:tabLst/>
              <a:defRPr sz="28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tabLst>
                <a:tab pos="1166813" algn="l"/>
              </a:tabLst>
              <a:defRPr sz="40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2pPr>
            <a:lvl3pPr marL="1073150" indent="-457200" algn="l" defTabSz="78898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4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3pPr>
            <a:lvl4pPr marL="1828800" indent="-457200" algn="ctr" defTabSz="914400" rtl="0" eaLnBrk="1" latinLnBrk="0" hangingPunct="1">
              <a:spcBef>
                <a:spcPct val="20000"/>
              </a:spcBef>
              <a:buClr>
                <a:srgbClr val="414142"/>
              </a:buClr>
              <a:buFont typeface="Arial" panose="020B0604020202020204" pitchFamily="34" charset="0"/>
              <a:buChar char="•"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992F1F4-0044-9DD8-87C8-7637BD634C6E}"/>
              </a:ext>
            </a:extLst>
          </p:cNvPr>
          <p:cNvSpPr>
            <a:spLocks noGrp="1"/>
          </p:cNvSpPr>
          <p:nvPr/>
        </p:nvSpPr>
        <p:spPr>
          <a:xfrm>
            <a:off x="677964" y="462608"/>
            <a:ext cx="9934617" cy="1822817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41414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altLang="en-US" sz="3200">
                <a:solidFill>
                  <a:schemeClr val="tx1">
                    <a:lumMod val="75000"/>
                    <a:lumOff val="25000"/>
                  </a:schemeClr>
                </a:solidFill>
              </a:rPr>
              <a:t>How should employers respond?</a:t>
            </a:r>
            <a:endParaRPr lang="en-GB" sz="32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2BC5F0-36FF-FEDC-1C9D-116D9BCB0083}"/>
              </a:ext>
            </a:extLst>
          </p:cNvPr>
          <p:cNvSpPr txBox="1"/>
          <p:nvPr/>
        </p:nvSpPr>
        <p:spPr>
          <a:xfrm>
            <a:off x="983969" y="1978405"/>
            <a:ext cx="9934617" cy="32380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20000"/>
              </a:lnSpc>
              <a:buClr>
                <a:srgbClr val="ED1C24"/>
              </a:buClr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Employers </a:t>
            </a:r>
            <a:r>
              <a:rPr lang="en-GB" sz="2200" dirty="0">
                <a:solidFill>
                  <a:srgbClr val="ED1C24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cannot </a:t>
            </a:r>
            <a:r>
              <a:rPr lang="en-GB" sz="22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refuse </a:t>
            </a:r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 employee’s request </a:t>
            </a:r>
            <a:b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GB" sz="2200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20000"/>
              </a:lnSpc>
              <a:buClr>
                <a:srgbClr val="ED1C24"/>
              </a:buClr>
              <a:buFont typeface="Arial" panose="020B0604020202020204" pitchFamily="34" charset="0"/>
              <a:buChar char="•"/>
            </a:pPr>
            <a:r>
              <a:rPr lang="en-GB" sz="2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However, they can </a:t>
            </a:r>
            <a:r>
              <a:rPr lang="en-GB" sz="22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postpone </a:t>
            </a:r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if they ‘</a:t>
            </a:r>
            <a:r>
              <a:rPr lang="en-GB" sz="22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reasonably consider that </a:t>
            </a:r>
            <a:br>
              <a:rPr lang="en-GB" sz="22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2200" b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operation of their business would be unduly disrupted</a:t>
            </a:r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’</a:t>
            </a:r>
            <a:b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GB" sz="2200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20000"/>
              </a:lnSpc>
              <a:buClr>
                <a:srgbClr val="ED1C24"/>
              </a:buClr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If postponed,</a:t>
            </a:r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new date must be agreed and take place </a:t>
            </a:r>
            <a:r>
              <a:rPr lang="en-GB" sz="22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within one month </a:t>
            </a:r>
          </a:p>
          <a:p>
            <a:pPr>
              <a:lnSpc>
                <a:spcPct val="120000"/>
              </a:lnSpc>
              <a:buClr>
                <a:srgbClr val="ED1C24"/>
              </a:buClr>
            </a:pPr>
            <a:br>
              <a:rPr lang="en-GB" sz="20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GB" dirty="0"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64777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E4F474-61A0-4B42-FDFE-C11AA325874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735" y="5989593"/>
            <a:ext cx="12192000" cy="108857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ack and white logo&#10;&#10;Description automatically generated">
            <a:extLst>
              <a:ext uri="{FF2B5EF4-FFF2-40B4-BE49-F238E27FC236}">
                <a16:creationId xmlns:a16="http://schemas.microsoft.com/office/drawing/2014/main" id="{F3BF7CEF-8C93-AC1B-1237-E119F0185D8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/>
          <a:srcRect r="402" b="5408"/>
          <a:stretch/>
        </p:blipFill>
        <p:spPr>
          <a:xfrm>
            <a:off x="7062106" y="6245224"/>
            <a:ext cx="2375359" cy="558611"/>
          </a:xfrm>
          <a:prstGeom prst="rect">
            <a:avLst/>
          </a:prstGeom>
        </p:spPr>
      </p:pic>
      <p:pic>
        <p:nvPicPr>
          <p:cNvPr id="6" name="Picture 5" descr="A close-up of a logo&#10;&#10;Description automatically generated">
            <a:extLst>
              <a:ext uri="{FF2B5EF4-FFF2-40B4-BE49-F238E27FC236}">
                <a16:creationId xmlns:a16="http://schemas.microsoft.com/office/drawing/2014/main" id="{A7B6768D-A9E4-7054-D5E0-76A46DE1FA8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0873" b="17148"/>
          <a:stretch/>
        </p:blipFill>
        <p:spPr>
          <a:xfrm>
            <a:off x="9883990" y="6225797"/>
            <a:ext cx="2069193" cy="55996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0C173A4-6F99-8BAD-38F8-BED94E2C650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9475" y="6265990"/>
            <a:ext cx="618034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solidFill>
                  <a:srgbClr val="ED1C24"/>
                </a:solidFill>
                <a:latin typeface="Arial"/>
                <a:cs typeface="Calibri"/>
              </a:rPr>
              <a:t>The Carer’s Leave Act: </a:t>
            </a:r>
            <a:r>
              <a:rPr lang="en-US" sz="2000" dirty="0">
                <a:solidFill>
                  <a:srgbClr val="ED1C24"/>
                </a:solidFill>
                <a:latin typeface="Arial"/>
                <a:cs typeface="Calibri"/>
              </a:rPr>
              <a:t>information for employers ©</a:t>
            </a:r>
            <a:endParaRPr lang="en-US" sz="2000" dirty="0">
              <a:solidFill>
                <a:srgbClr val="ED1C24"/>
              </a:solidFill>
              <a:latin typeface="Arial"/>
              <a:cs typeface="Arial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334C7B7-53EA-AFD2-5FBF-5F0999035C1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736605" y="6238936"/>
            <a:ext cx="54428" cy="507999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0A2AE2A-7DAA-21CB-F98B-C9536610678C}"/>
              </a:ext>
            </a:extLst>
          </p:cNvPr>
          <p:cNvSpPr>
            <a:spLocks noGrp="1"/>
          </p:cNvSpPr>
          <p:nvPr/>
        </p:nvSpPr>
        <p:spPr>
          <a:xfrm>
            <a:off x="1396160" y="1374017"/>
            <a:ext cx="8352928" cy="41099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C24"/>
              </a:buClr>
              <a:buSzTx/>
              <a:buFont typeface="Arial" panose="020B0604020202020204" pitchFamily="34" charset="0"/>
              <a:buChar char="•"/>
              <a:tabLst/>
              <a:defRPr sz="28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tabLst>
                <a:tab pos="1166813" algn="l"/>
              </a:tabLst>
              <a:defRPr sz="40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2pPr>
            <a:lvl3pPr marL="1073150" indent="-457200" algn="l" defTabSz="78898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4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3pPr>
            <a:lvl4pPr marL="1828800" indent="-457200" algn="ctr" defTabSz="914400" rtl="0" eaLnBrk="1" latinLnBrk="0" hangingPunct="1">
              <a:spcBef>
                <a:spcPct val="20000"/>
              </a:spcBef>
              <a:buClr>
                <a:srgbClr val="414142"/>
              </a:buClr>
              <a:buFont typeface="Arial" panose="020B0604020202020204" pitchFamily="34" charset="0"/>
              <a:buChar char="•"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992F1F4-0044-9DD8-87C8-7637BD634C6E}"/>
              </a:ext>
            </a:extLst>
          </p:cNvPr>
          <p:cNvSpPr>
            <a:spLocks noGrp="1"/>
          </p:cNvSpPr>
          <p:nvPr/>
        </p:nvSpPr>
        <p:spPr>
          <a:xfrm>
            <a:off x="677964" y="462608"/>
            <a:ext cx="9934617" cy="1822817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41414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altLang="en-US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Employment terms and conditions</a:t>
            </a:r>
            <a:endParaRPr lang="en-GB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2BC5F0-36FF-FEDC-1C9D-116D9BCB0083}"/>
              </a:ext>
            </a:extLst>
          </p:cNvPr>
          <p:cNvSpPr txBox="1"/>
          <p:nvPr/>
        </p:nvSpPr>
        <p:spPr>
          <a:xfrm>
            <a:off x="1263409" y="2177502"/>
            <a:ext cx="9934617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Clr>
                <a:srgbClr val="ED1C24"/>
              </a:buClr>
              <a:buFont typeface="Symbol" panose="05050102010706020507" pitchFamily="18" charset="2"/>
              <a:buChar char=""/>
            </a:pPr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Employees will be entitled to the benefits of their </a:t>
            </a:r>
            <a:r>
              <a:rPr lang="en-GB" sz="2200" dirty="0">
                <a:solidFill>
                  <a:srgbClr val="FF0000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terms and </a:t>
            </a:r>
            <a:br>
              <a:rPr lang="en-GB" sz="2200" dirty="0">
                <a:solidFill>
                  <a:srgbClr val="FF0000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2200" dirty="0">
                <a:solidFill>
                  <a:srgbClr val="FF0000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conditions of employment</a:t>
            </a:r>
            <a:br>
              <a:rPr lang="en-GB" sz="2400" dirty="0">
                <a:solidFill>
                  <a:srgbClr val="FF0000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GB" sz="2400" dirty="0">
              <a:solidFill>
                <a:schemeClr val="tx1">
                  <a:lumMod val="85000"/>
                  <a:lumOff val="15000"/>
                </a:schemeClr>
              </a:solidFill>
              <a:highlight>
                <a:srgbClr val="FFFFFF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ED1C24"/>
              </a:buClr>
              <a:buFont typeface="Symbol" panose="05050102010706020507" pitchFamily="18" charset="2"/>
              <a:buChar char=""/>
            </a:pPr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This does </a:t>
            </a:r>
            <a:r>
              <a:rPr lang="en-GB" sz="2200" dirty="0">
                <a:solidFill>
                  <a:srgbClr val="FF0000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not</a:t>
            </a:r>
            <a:r>
              <a:rPr lang="en-GB" sz="2200" dirty="0"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include </a:t>
            </a:r>
            <a:r>
              <a:rPr lang="en-GB" sz="2200" dirty="0">
                <a:solidFill>
                  <a:srgbClr val="FF0000"/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remuneration </a:t>
            </a:r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(wages or salary)</a:t>
            </a:r>
            <a:br>
              <a:rPr lang="en-GB" sz="2400" dirty="0"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GB" sz="2400" dirty="0">
              <a:highlight>
                <a:srgbClr val="FFFFFF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ED1C24"/>
              </a:buClr>
              <a:buFont typeface="Symbol" panose="05050102010706020507" pitchFamily="18" charset="2"/>
              <a:buChar char=""/>
            </a:pPr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Employees will also be</a:t>
            </a:r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entitled to </a:t>
            </a:r>
            <a:r>
              <a:rPr lang="en-GB" sz="22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return from leave </a:t>
            </a:r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their job</a:t>
            </a:r>
          </a:p>
        </p:txBody>
      </p:sp>
    </p:spTree>
    <p:extLst>
      <p:ext uri="{BB962C8B-B14F-4D97-AF65-F5344CB8AC3E}">
        <p14:creationId xmlns:p14="http://schemas.microsoft.com/office/powerpoint/2010/main" val="17337031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E4F474-61A0-4B42-FDFE-C11AA325874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735" y="5989593"/>
            <a:ext cx="12192000" cy="108857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ack and white logo&#10;&#10;Description automatically generated">
            <a:extLst>
              <a:ext uri="{FF2B5EF4-FFF2-40B4-BE49-F238E27FC236}">
                <a16:creationId xmlns:a16="http://schemas.microsoft.com/office/drawing/2014/main" id="{F3BF7CEF-8C93-AC1B-1237-E119F0185D8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/>
          <a:srcRect r="402" b="5408"/>
          <a:stretch/>
        </p:blipFill>
        <p:spPr>
          <a:xfrm>
            <a:off x="7062106" y="6245224"/>
            <a:ext cx="2375359" cy="558611"/>
          </a:xfrm>
          <a:prstGeom prst="rect">
            <a:avLst/>
          </a:prstGeom>
        </p:spPr>
      </p:pic>
      <p:pic>
        <p:nvPicPr>
          <p:cNvPr id="6" name="Picture 5" descr="A close-up of a logo&#10;&#10;Description automatically generated">
            <a:extLst>
              <a:ext uri="{FF2B5EF4-FFF2-40B4-BE49-F238E27FC236}">
                <a16:creationId xmlns:a16="http://schemas.microsoft.com/office/drawing/2014/main" id="{A7B6768D-A9E4-7054-D5E0-76A46DE1FA8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0873" b="17148"/>
          <a:stretch/>
        </p:blipFill>
        <p:spPr>
          <a:xfrm>
            <a:off x="9883990" y="6225797"/>
            <a:ext cx="2069193" cy="55996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0C173A4-6F99-8BAD-38F8-BED94E2C650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9475" y="6265990"/>
            <a:ext cx="618034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solidFill>
                  <a:srgbClr val="ED1C24"/>
                </a:solidFill>
                <a:latin typeface="Arial"/>
                <a:cs typeface="Calibri"/>
              </a:rPr>
              <a:t>The Carer’s Leave Act: </a:t>
            </a:r>
            <a:r>
              <a:rPr lang="en-US" sz="2000" dirty="0">
                <a:solidFill>
                  <a:srgbClr val="ED1C24"/>
                </a:solidFill>
                <a:latin typeface="Arial"/>
                <a:cs typeface="Calibri"/>
              </a:rPr>
              <a:t>information for employers ©</a:t>
            </a:r>
            <a:endParaRPr lang="en-US" sz="2000" dirty="0">
              <a:solidFill>
                <a:srgbClr val="ED1C24"/>
              </a:solidFill>
              <a:latin typeface="Arial"/>
              <a:cs typeface="Arial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334C7B7-53EA-AFD2-5FBF-5F0999035C1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736605" y="6238936"/>
            <a:ext cx="54428" cy="507999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0A2AE2A-7DAA-21CB-F98B-C9536610678C}"/>
              </a:ext>
            </a:extLst>
          </p:cNvPr>
          <p:cNvSpPr>
            <a:spLocks noGrp="1"/>
          </p:cNvSpPr>
          <p:nvPr/>
        </p:nvSpPr>
        <p:spPr>
          <a:xfrm>
            <a:off x="1396160" y="1374017"/>
            <a:ext cx="8352928" cy="41099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C24"/>
              </a:buClr>
              <a:buSzTx/>
              <a:buFont typeface="Arial" panose="020B0604020202020204" pitchFamily="34" charset="0"/>
              <a:buChar char="•"/>
              <a:tabLst/>
              <a:defRPr sz="28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tabLst>
                <a:tab pos="1166813" algn="l"/>
              </a:tabLst>
              <a:defRPr sz="40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2pPr>
            <a:lvl3pPr marL="1073150" indent="-457200" algn="l" defTabSz="78898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4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3pPr>
            <a:lvl4pPr marL="1828800" indent="-457200" algn="ctr" defTabSz="914400" rtl="0" eaLnBrk="1" latinLnBrk="0" hangingPunct="1">
              <a:spcBef>
                <a:spcPct val="20000"/>
              </a:spcBef>
              <a:buClr>
                <a:srgbClr val="414142"/>
              </a:buClr>
              <a:buFont typeface="Arial" panose="020B0604020202020204" pitchFamily="34" charset="0"/>
              <a:buChar char="•"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992F1F4-0044-9DD8-87C8-7637BD634C6E}"/>
              </a:ext>
            </a:extLst>
          </p:cNvPr>
          <p:cNvSpPr>
            <a:spLocks noGrp="1"/>
          </p:cNvSpPr>
          <p:nvPr/>
        </p:nvSpPr>
        <p:spPr>
          <a:xfrm>
            <a:off x="677964" y="462608"/>
            <a:ext cx="9934617" cy="1822817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41414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altLang="en-US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Employment protections </a:t>
            </a:r>
            <a:endParaRPr lang="en-GB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2BC5F0-36FF-FEDC-1C9D-116D9BCB0083}"/>
              </a:ext>
            </a:extLst>
          </p:cNvPr>
          <p:cNvSpPr txBox="1"/>
          <p:nvPr/>
        </p:nvSpPr>
        <p:spPr>
          <a:xfrm>
            <a:off x="1271794" y="2140697"/>
            <a:ext cx="9934617" cy="25766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20000"/>
              </a:lnSpc>
              <a:buClr>
                <a:srgbClr val="ED1C24"/>
              </a:buClr>
              <a:buFont typeface="Symbol" panose="05050102010706020507" pitchFamily="18" charset="2"/>
              <a:buChar char=""/>
            </a:pPr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</a:t>
            </a:r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ame </a:t>
            </a:r>
            <a:r>
              <a:rPr lang="en-GB" sz="22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employment protections </a:t>
            </a:r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</a:t>
            </a:r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with </a:t>
            </a:r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other</a:t>
            </a:r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family related leave</a:t>
            </a:r>
            <a:br>
              <a:rPr lang="en-GB" sz="24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GB" sz="2400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20000"/>
              </a:lnSpc>
              <a:buClr>
                <a:srgbClr val="ED1C24"/>
              </a:buClr>
              <a:buFont typeface="Symbol" panose="05050102010706020507" pitchFamily="18" charset="2"/>
              <a:buChar char=""/>
            </a:pPr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rotection from</a:t>
            </a:r>
            <a:r>
              <a:rPr lang="en-GB" sz="2200" spc="2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any </a:t>
            </a:r>
            <a:r>
              <a:rPr lang="en-GB" sz="2200" spc="2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detriment </a:t>
            </a:r>
            <a:r>
              <a:rPr lang="en-GB" sz="2200" spc="2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because of taking Carer’s </a:t>
            </a:r>
            <a:r>
              <a:rPr lang="en-GB" sz="2200" spc="2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</a:t>
            </a:r>
            <a:r>
              <a:rPr lang="en-GB" sz="2200" spc="2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eave</a:t>
            </a:r>
          </a:p>
          <a:p>
            <a:pPr marL="342900" indent="-342900">
              <a:lnSpc>
                <a:spcPct val="120000"/>
              </a:lnSpc>
              <a:buClr>
                <a:srgbClr val="ED1C24"/>
              </a:buClr>
              <a:buFont typeface="Symbol" panose="05050102010706020507" pitchFamily="18" charset="2"/>
              <a:buChar char=""/>
            </a:pPr>
            <a:endParaRPr lang="en-GB" sz="2400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20000"/>
              </a:lnSpc>
              <a:buClr>
                <a:srgbClr val="ED1C24"/>
              </a:buClr>
              <a:buFont typeface="Symbol" panose="05050102010706020507" pitchFamily="18" charset="2"/>
              <a:buChar char=""/>
            </a:pPr>
            <a:r>
              <a:rPr lang="en-GB" sz="2200" spc="2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lang="en-GB" sz="2200" spc="2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rotection from </a:t>
            </a:r>
            <a:r>
              <a:rPr lang="en-GB" sz="2200" spc="2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unfair dismissal </a:t>
            </a:r>
            <a:r>
              <a:rPr lang="en-GB" sz="2200" spc="2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 redundanc</a:t>
            </a:r>
            <a:r>
              <a:rPr lang="en-GB" sz="2400" spc="2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</a:t>
            </a:r>
            <a:br>
              <a:rPr lang="en-GB" sz="1600" spc="2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GB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6010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E4F474-61A0-4B42-FDFE-C11AA325874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735" y="5989593"/>
            <a:ext cx="12192000" cy="108857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ack and white logo&#10;&#10;Description automatically generated">
            <a:extLst>
              <a:ext uri="{FF2B5EF4-FFF2-40B4-BE49-F238E27FC236}">
                <a16:creationId xmlns:a16="http://schemas.microsoft.com/office/drawing/2014/main" id="{F3BF7CEF-8C93-AC1B-1237-E119F0185D8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/>
          <a:srcRect r="402" b="5408"/>
          <a:stretch/>
        </p:blipFill>
        <p:spPr>
          <a:xfrm>
            <a:off x="7062106" y="6245224"/>
            <a:ext cx="2375359" cy="558611"/>
          </a:xfrm>
          <a:prstGeom prst="rect">
            <a:avLst/>
          </a:prstGeom>
        </p:spPr>
      </p:pic>
      <p:pic>
        <p:nvPicPr>
          <p:cNvPr id="6" name="Picture 5" descr="A close-up of a logo&#10;&#10;Description automatically generated">
            <a:extLst>
              <a:ext uri="{FF2B5EF4-FFF2-40B4-BE49-F238E27FC236}">
                <a16:creationId xmlns:a16="http://schemas.microsoft.com/office/drawing/2014/main" id="{A7B6768D-A9E4-7054-D5E0-76A46DE1FA8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0873" b="17148"/>
          <a:stretch/>
        </p:blipFill>
        <p:spPr>
          <a:xfrm>
            <a:off x="9883990" y="6225797"/>
            <a:ext cx="2069193" cy="55996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0C173A4-6F99-8BAD-38F8-BED94E2C650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9475" y="6265990"/>
            <a:ext cx="618034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solidFill>
                  <a:srgbClr val="ED1C24"/>
                </a:solidFill>
                <a:latin typeface="Arial"/>
                <a:cs typeface="Calibri"/>
              </a:rPr>
              <a:t>The Carer’s Leave Act: </a:t>
            </a:r>
            <a:r>
              <a:rPr lang="en-US" sz="2000" dirty="0">
                <a:solidFill>
                  <a:srgbClr val="ED1C24"/>
                </a:solidFill>
                <a:latin typeface="Arial"/>
                <a:cs typeface="Calibri"/>
              </a:rPr>
              <a:t>information for employers ©</a:t>
            </a:r>
            <a:endParaRPr lang="en-US" sz="2000" dirty="0">
              <a:solidFill>
                <a:srgbClr val="ED1C24"/>
              </a:solidFill>
              <a:latin typeface="Arial"/>
              <a:cs typeface="Arial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334C7B7-53EA-AFD2-5FBF-5F0999035C1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736605" y="6238936"/>
            <a:ext cx="54428" cy="507999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0A2AE2A-7DAA-21CB-F98B-C9536610678C}"/>
              </a:ext>
            </a:extLst>
          </p:cNvPr>
          <p:cNvSpPr>
            <a:spLocks noGrp="1"/>
          </p:cNvSpPr>
          <p:nvPr/>
        </p:nvSpPr>
        <p:spPr>
          <a:xfrm>
            <a:off x="1396160" y="1374017"/>
            <a:ext cx="8352928" cy="41099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C24"/>
              </a:buClr>
              <a:buSzTx/>
              <a:buFont typeface="Arial" panose="020B0604020202020204" pitchFamily="34" charset="0"/>
              <a:buChar char="•"/>
              <a:tabLst/>
              <a:defRPr sz="28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tabLst>
                <a:tab pos="1166813" algn="l"/>
              </a:tabLst>
              <a:defRPr sz="40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2pPr>
            <a:lvl3pPr marL="1073150" indent="-457200" algn="l" defTabSz="78898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4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3pPr>
            <a:lvl4pPr marL="1828800" indent="-457200" algn="ctr" defTabSz="914400" rtl="0" eaLnBrk="1" latinLnBrk="0" hangingPunct="1">
              <a:spcBef>
                <a:spcPct val="20000"/>
              </a:spcBef>
              <a:buClr>
                <a:srgbClr val="414142"/>
              </a:buClr>
              <a:buFont typeface="Arial" panose="020B0604020202020204" pitchFamily="34" charset="0"/>
              <a:buChar char="•"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992F1F4-0044-9DD8-87C8-7637BD634C6E}"/>
              </a:ext>
            </a:extLst>
          </p:cNvPr>
          <p:cNvSpPr>
            <a:spLocks noGrp="1"/>
          </p:cNvSpPr>
          <p:nvPr/>
        </p:nvSpPr>
        <p:spPr>
          <a:xfrm>
            <a:off x="677964" y="462608"/>
            <a:ext cx="9934617" cy="1822817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41414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How will Carer’s Leave interact with other leave?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2BC5F0-36FF-FEDC-1C9D-116D9BCB0083}"/>
              </a:ext>
            </a:extLst>
          </p:cNvPr>
          <p:cNvSpPr txBox="1"/>
          <p:nvPr/>
        </p:nvSpPr>
        <p:spPr>
          <a:xfrm>
            <a:off x="1127956" y="2285425"/>
            <a:ext cx="9934617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Clr>
                <a:srgbClr val="ED1C24"/>
              </a:buClr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Carer’s Leave is for planned commitments - </a:t>
            </a:r>
            <a:r>
              <a:rPr lang="en-GB" sz="2200" dirty="0">
                <a:solidFill>
                  <a:srgbClr val="FF000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unforeseen</a:t>
            </a:r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 caring situations </a:t>
            </a:r>
            <a:b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</a:br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are covered by the</a:t>
            </a:r>
            <a:r>
              <a:rPr lang="en-GB" sz="2200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n-GB" sz="2200" dirty="0">
                <a:solidFill>
                  <a:srgbClr val="FF000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statutory right to</a:t>
            </a:r>
            <a:r>
              <a:rPr lang="en-GB" sz="2200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en-GB" sz="2200" dirty="0">
                <a:solidFill>
                  <a:srgbClr val="FF000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time off for dependants in emergencies</a:t>
            </a:r>
            <a:br>
              <a:rPr lang="en-GB" sz="2200" dirty="0">
                <a:highlight>
                  <a:srgbClr val="FFFF00"/>
                </a:highlight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</a:br>
            <a:endParaRPr lang="en-GB" sz="2200" dirty="0">
              <a:highlight>
                <a:srgbClr val="FFFF00"/>
              </a:highlight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285750" indent="-285750">
              <a:buClr>
                <a:srgbClr val="ED1C24"/>
              </a:buClr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Carer’s Leave is also separate to </a:t>
            </a:r>
            <a:r>
              <a:rPr lang="en-GB" sz="22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parental leave rights</a:t>
            </a:r>
            <a:b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GB" sz="2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ED1C24"/>
              </a:buClr>
              <a:buFont typeface="Arial" panose="020B0604020202020204" pitchFamily="34" charset="0"/>
              <a:buChar char="•"/>
            </a:pPr>
            <a:r>
              <a:rPr lang="en-GB" sz="2200" spc="2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Carer’s Leave may </a:t>
            </a:r>
            <a:r>
              <a:rPr lang="en-GB" sz="2200" spc="2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also </a:t>
            </a:r>
            <a:r>
              <a:rPr lang="en-GB" sz="2200" spc="2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 </a:t>
            </a:r>
            <a:r>
              <a:rPr lang="en-GB" sz="2200" spc="2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enhanced </a:t>
            </a:r>
            <a:r>
              <a:rPr lang="en-GB" sz="2200" spc="2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by employers</a:t>
            </a:r>
            <a:endParaRPr lang="en-GB" sz="2200" dirty="0">
              <a:solidFill>
                <a:schemeClr val="tx1">
                  <a:lumMod val="85000"/>
                  <a:lumOff val="15000"/>
                </a:schemeClr>
              </a:solidFill>
              <a:highlight>
                <a:srgbClr val="FFFF00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122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E4F474-61A0-4B42-FDFE-C11AA325874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735" y="5989593"/>
            <a:ext cx="12192000" cy="108857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ack and white logo&#10;&#10;Description automatically generated">
            <a:extLst>
              <a:ext uri="{FF2B5EF4-FFF2-40B4-BE49-F238E27FC236}">
                <a16:creationId xmlns:a16="http://schemas.microsoft.com/office/drawing/2014/main" id="{F3BF7CEF-8C93-AC1B-1237-E119F0185D8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/>
          <a:srcRect r="402" b="5408"/>
          <a:stretch/>
        </p:blipFill>
        <p:spPr>
          <a:xfrm>
            <a:off x="7062106" y="6245224"/>
            <a:ext cx="2375359" cy="558611"/>
          </a:xfrm>
          <a:prstGeom prst="rect">
            <a:avLst/>
          </a:prstGeom>
        </p:spPr>
      </p:pic>
      <p:pic>
        <p:nvPicPr>
          <p:cNvPr id="6" name="Picture 5" descr="A close-up of a logo&#10;&#10;Description automatically generated">
            <a:extLst>
              <a:ext uri="{FF2B5EF4-FFF2-40B4-BE49-F238E27FC236}">
                <a16:creationId xmlns:a16="http://schemas.microsoft.com/office/drawing/2014/main" id="{A7B6768D-A9E4-7054-D5E0-76A46DE1FA8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0873" b="17148"/>
          <a:stretch/>
        </p:blipFill>
        <p:spPr>
          <a:xfrm>
            <a:off x="9883990" y="6225797"/>
            <a:ext cx="2069193" cy="55996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0C173A4-6F99-8BAD-38F8-BED94E2C650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9475" y="6265990"/>
            <a:ext cx="618034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solidFill>
                  <a:srgbClr val="ED1C24"/>
                </a:solidFill>
                <a:latin typeface="Arial"/>
                <a:cs typeface="Calibri"/>
              </a:rPr>
              <a:t>The Carer’s Leave Act: </a:t>
            </a:r>
            <a:r>
              <a:rPr lang="en-US" sz="2000" dirty="0">
                <a:solidFill>
                  <a:srgbClr val="ED1C24"/>
                </a:solidFill>
                <a:latin typeface="Arial"/>
                <a:cs typeface="Calibri"/>
              </a:rPr>
              <a:t>information for employers ©</a:t>
            </a:r>
            <a:endParaRPr lang="en-US" sz="2000" dirty="0">
              <a:solidFill>
                <a:srgbClr val="ED1C24"/>
              </a:solidFill>
              <a:latin typeface="Arial"/>
              <a:cs typeface="Arial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334C7B7-53EA-AFD2-5FBF-5F0999035C1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736605" y="6238936"/>
            <a:ext cx="54428" cy="507999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0A2AE2A-7DAA-21CB-F98B-C9536610678C}"/>
              </a:ext>
            </a:extLst>
          </p:cNvPr>
          <p:cNvSpPr>
            <a:spLocks noGrp="1"/>
          </p:cNvSpPr>
          <p:nvPr/>
        </p:nvSpPr>
        <p:spPr>
          <a:xfrm>
            <a:off x="2885642" y="1283737"/>
            <a:ext cx="8352928" cy="41099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C24"/>
              </a:buClr>
              <a:buSzTx/>
              <a:buFont typeface="Arial" panose="020B0604020202020204" pitchFamily="34" charset="0"/>
              <a:buChar char="•"/>
              <a:tabLst/>
              <a:defRPr sz="28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tabLst>
                <a:tab pos="1166813" algn="l"/>
              </a:tabLst>
              <a:defRPr sz="40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2pPr>
            <a:lvl3pPr marL="1073150" indent="-457200" algn="l" defTabSz="78898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4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3pPr>
            <a:lvl4pPr marL="1828800" indent="-457200" algn="ctr" defTabSz="914400" rtl="0" eaLnBrk="1" latinLnBrk="0" hangingPunct="1">
              <a:spcBef>
                <a:spcPct val="20000"/>
              </a:spcBef>
              <a:buClr>
                <a:srgbClr val="414142"/>
              </a:buClr>
              <a:buFont typeface="Arial" panose="020B0604020202020204" pitchFamily="34" charset="0"/>
              <a:buChar char="•"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2" descr="P:\Brand &amp; Communication\Drawings\Infographics\Mission.jpg">
            <a:extLst>
              <a:ext uri="{FF2B5EF4-FFF2-40B4-BE49-F238E27FC236}">
                <a16:creationId xmlns:a16="http://schemas.microsoft.com/office/drawing/2014/main" id="{4EB21529-C163-4E26-8ECB-660870785E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4326" y="714263"/>
            <a:ext cx="5207263" cy="48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79945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E4F474-61A0-4B42-FDFE-C11AA325874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735" y="5989593"/>
            <a:ext cx="12192000" cy="108857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ack and white logo&#10;&#10;Description automatically generated">
            <a:extLst>
              <a:ext uri="{FF2B5EF4-FFF2-40B4-BE49-F238E27FC236}">
                <a16:creationId xmlns:a16="http://schemas.microsoft.com/office/drawing/2014/main" id="{F3BF7CEF-8C93-AC1B-1237-E119F0185D8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/>
          <a:srcRect r="402" b="5408"/>
          <a:stretch/>
        </p:blipFill>
        <p:spPr>
          <a:xfrm>
            <a:off x="7062106" y="6245224"/>
            <a:ext cx="2375359" cy="558611"/>
          </a:xfrm>
          <a:prstGeom prst="rect">
            <a:avLst/>
          </a:prstGeom>
        </p:spPr>
      </p:pic>
      <p:pic>
        <p:nvPicPr>
          <p:cNvPr id="6" name="Picture 5" descr="A close-up of a logo&#10;&#10;Description automatically generated">
            <a:extLst>
              <a:ext uri="{FF2B5EF4-FFF2-40B4-BE49-F238E27FC236}">
                <a16:creationId xmlns:a16="http://schemas.microsoft.com/office/drawing/2014/main" id="{A7B6768D-A9E4-7054-D5E0-76A46DE1FA8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0873" b="17148"/>
          <a:stretch/>
        </p:blipFill>
        <p:spPr>
          <a:xfrm>
            <a:off x="9883990" y="6225797"/>
            <a:ext cx="2069193" cy="55996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0C173A4-6F99-8BAD-38F8-BED94E2C650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9475" y="6265990"/>
            <a:ext cx="618034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solidFill>
                  <a:srgbClr val="ED1C24"/>
                </a:solidFill>
                <a:latin typeface="Arial"/>
                <a:cs typeface="Calibri"/>
              </a:rPr>
              <a:t>The Carer’s Leave Act: </a:t>
            </a:r>
            <a:r>
              <a:rPr lang="en-US" sz="2000" dirty="0">
                <a:solidFill>
                  <a:srgbClr val="ED1C24"/>
                </a:solidFill>
                <a:latin typeface="Arial"/>
                <a:cs typeface="Calibri"/>
              </a:rPr>
              <a:t>information for employers ©</a:t>
            </a:r>
            <a:endParaRPr lang="en-US" sz="2000" dirty="0">
              <a:solidFill>
                <a:srgbClr val="ED1C24"/>
              </a:solidFill>
              <a:latin typeface="Arial"/>
              <a:cs typeface="Arial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334C7B7-53EA-AFD2-5FBF-5F0999035C1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736605" y="6238936"/>
            <a:ext cx="54428" cy="507999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0A2AE2A-7DAA-21CB-F98B-C9536610678C}"/>
              </a:ext>
            </a:extLst>
          </p:cNvPr>
          <p:cNvSpPr>
            <a:spLocks noGrp="1"/>
          </p:cNvSpPr>
          <p:nvPr/>
        </p:nvSpPr>
        <p:spPr>
          <a:xfrm>
            <a:off x="1396160" y="1374017"/>
            <a:ext cx="8352928" cy="41099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C24"/>
              </a:buClr>
              <a:buSzTx/>
              <a:buFont typeface="Arial" panose="020B0604020202020204" pitchFamily="34" charset="0"/>
              <a:buChar char="•"/>
              <a:tabLst/>
              <a:defRPr sz="28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tabLst>
                <a:tab pos="1166813" algn="l"/>
              </a:tabLst>
              <a:defRPr sz="40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2pPr>
            <a:lvl3pPr marL="1073150" indent="-457200" algn="l" defTabSz="78898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4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3pPr>
            <a:lvl4pPr marL="1828800" indent="-457200" algn="ctr" defTabSz="914400" rtl="0" eaLnBrk="1" latinLnBrk="0" hangingPunct="1">
              <a:spcBef>
                <a:spcPct val="20000"/>
              </a:spcBef>
              <a:buClr>
                <a:srgbClr val="414142"/>
              </a:buClr>
              <a:buFont typeface="Arial" panose="020B0604020202020204" pitchFamily="34" charset="0"/>
              <a:buChar char="•"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6058F5-6D77-9D65-7A6C-BFD12C67FCDB}"/>
              </a:ext>
            </a:extLst>
          </p:cNvPr>
          <p:cNvSpPr txBox="1"/>
          <p:nvPr/>
        </p:nvSpPr>
        <p:spPr>
          <a:xfrm>
            <a:off x="1573278" y="1246670"/>
            <a:ext cx="7998691" cy="41242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altLang="en-US" sz="6000" dirty="0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Practical tips on</a:t>
            </a:r>
          </a:p>
          <a:p>
            <a:pPr algn="ctr"/>
            <a:r>
              <a:rPr lang="en-GB" altLang="en-US" sz="6000" dirty="0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implementing</a:t>
            </a:r>
            <a:br>
              <a:rPr lang="en-GB" altLang="en-US" sz="6000" dirty="0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</a:br>
            <a:r>
              <a:rPr lang="en-GB" altLang="en-US" sz="6000" dirty="0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the Act</a:t>
            </a:r>
          </a:p>
          <a:p>
            <a:endParaRPr lang="en-GB" altLang="en-US" sz="3200" dirty="0">
              <a:solidFill>
                <a:srgbClr val="FF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endParaRPr lang="en-GB" altLang="en-US" sz="3200" dirty="0">
              <a:solidFill>
                <a:srgbClr val="FF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86985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E4F474-61A0-4B42-FDFE-C11AA325874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735" y="5989593"/>
            <a:ext cx="12192000" cy="108857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ack and white logo&#10;&#10;Description automatically generated">
            <a:extLst>
              <a:ext uri="{FF2B5EF4-FFF2-40B4-BE49-F238E27FC236}">
                <a16:creationId xmlns:a16="http://schemas.microsoft.com/office/drawing/2014/main" id="{F3BF7CEF-8C93-AC1B-1237-E119F0185D8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/>
          <a:srcRect r="402" b="5408"/>
          <a:stretch/>
        </p:blipFill>
        <p:spPr>
          <a:xfrm>
            <a:off x="7062106" y="6245224"/>
            <a:ext cx="2375359" cy="558611"/>
          </a:xfrm>
          <a:prstGeom prst="rect">
            <a:avLst/>
          </a:prstGeom>
        </p:spPr>
      </p:pic>
      <p:pic>
        <p:nvPicPr>
          <p:cNvPr id="6" name="Picture 5" descr="A close-up of a logo&#10;&#10;Description automatically generated">
            <a:extLst>
              <a:ext uri="{FF2B5EF4-FFF2-40B4-BE49-F238E27FC236}">
                <a16:creationId xmlns:a16="http://schemas.microsoft.com/office/drawing/2014/main" id="{A7B6768D-A9E4-7054-D5E0-76A46DE1FA8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0873" b="17148"/>
          <a:stretch/>
        </p:blipFill>
        <p:spPr>
          <a:xfrm>
            <a:off x="9883990" y="6225797"/>
            <a:ext cx="2069193" cy="55996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0C173A4-6F99-8BAD-38F8-BED94E2C650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9475" y="6265990"/>
            <a:ext cx="618034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solidFill>
                  <a:srgbClr val="ED1C24"/>
                </a:solidFill>
                <a:latin typeface="Arial"/>
                <a:cs typeface="Calibri"/>
              </a:rPr>
              <a:t>The Carer’s Leave Act: </a:t>
            </a:r>
            <a:r>
              <a:rPr lang="en-US" sz="2000" dirty="0">
                <a:solidFill>
                  <a:srgbClr val="ED1C24"/>
                </a:solidFill>
                <a:latin typeface="Arial"/>
                <a:cs typeface="Calibri"/>
              </a:rPr>
              <a:t>information for employers ©</a:t>
            </a:r>
            <a:endParaRPr lang="en-US" sz="2000" dirty="0">
              <a:solidFill>
                <a:srgbClr val="ED1C24"/>
              </a:solidFill>
              <a:latin typeface="Arial"/>
              <a:cs typeface="Arial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334C7B7-53EA-AFD2-5FBF-5F0999035C1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736605" y="6238936"/>
            <a:ext cx="54428" cy="507999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0A2AE2A-7DAA-21CB-F98B-C9536610678C}"/>
              </a:ext>
            </a:extLst>
          </p:cNvPr>
          <p:cNvSpPr>
            <a:spLocks noGrp="1"/>
          </p:cNvSpPr>
          <p:nvPr/>
        </p:nvSpPr>
        <p:spPr>
          <a:xfrm>
            <a:off x="1396160" y="1374017"/>
            <a:ext cx="8352928" cy="41099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C24"/>
              </a:buClr>
              <a:buSzTx/>
              <a:buFont typeface="Arial" panose="020B0604020202020204" pitchFamily="34" charset="0"/>
              <a:buChar char="•"/>
              <a:tabLst/>
              <a:defRPr sz="28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tabLst>
                <a:tab pos="1166813" algn="l"/>
              </a:tabLst>
              <a:defRPr sz="40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2pPr>
            <a:lvl3pPr marL="1073150" indent="-457200" algn="l" defTabSz="78898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4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3pPr>
            <a:lvl4pPr marL="1828800" indent="-457200" algn="ctr" defTabSz="914400" rtl="0" eaLnBrk="1" latinLnBrk="0" hangingPunct="1">
              <a:spcBef>
                <a:spcPct val="20000"/>
              </a:spcBef>
              <a:buClr>
                <a:srgbClr val="414142"/>
              </a:buClr>
              <a:buFont typeface="Arial" panose="020B0604020202020204" pitchFamily="34" charset="0"/>
              <a:buChar char="•"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992F1F4-0044-9DD8-87C8-7637BD634C6E}"/>
              </a:ext>
            </a:extLst>
          </p:cNvPr>
          <p:cNvSpPr>
            <a:spLocks noGrp="1"/>
          </p:cNvSpPr>
          <p:nvPr/>
        </p:nvSpPr>
        <p:spPr>
          <a:xfrm>
            <a:off x="677964" y="462608"/>
            <a:ext cx="9934617" cy="1822817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41414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Review and update your leave provisions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2BC5F0-36FF-FEDC-1C9D-116D9BCB0083}"/>
              </a:ext>
            </a:extLst>
          </p:cNvPr>
          <p:cNvSpPr txBox="1"/>
          <p:nvPr/>
        </p:nvSpPr>
        <p:spPr>
          <a:xfrm>
            <a:off x="1191490" y="1935356"/>
            <a:ext cx="9934617" cy="3623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altLang="en-US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Check whether you have a workplace </a:t>
            </a:r>
            <a:r>
              <a:rPr lang="en-GB" altLang="en-US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definition</a:t>
            </a:r>
            <a:r>
              <a:rPr lang="en-GB" alt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caring or carers</a:t>
            </a:r>
            <a:br>
              <a:rPr lang="en-GB" alt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alt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Check whether you currently offer </a:t>
            </a:r>
            <a:r>
              <a:rPr lang="en-GB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leave </a:t>
            </a:r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that may be relevant </a:t>
            </a:r>
            <a:b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carers, such as special leave </a:t>
            </a:r>
            <a:br>
              <a:rPr lang="en-GB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4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alt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If you </a:t>
            </a:r>
            <a:r>
              <a:rPr lang="en-GB" alt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DON’T </a:t>
            </a:r>
            <a:r>
              <a:rPr lang="en-GB" alt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already provide</a:t>
            </a:r>
            <a:r>
              <a:rPr lang="en-GB" altLang="en-US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leave for carers (for planned caring </a:t>
            </a:r>
            <a:br>
              <a:rPr lang="en-GB" altLang="en-US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en-US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situations) </a:t>
            </a:r>
            <a:r>
              <a:rPr lang="en-GB" altLang="en-US" sz="2200" dirty="0">
                <a:latin typeface="Arial" panose="020B0604020202020204" pitchFamily="34" charset="0"/>
                <a:cs typeface="Arial" panose="020B0604020202020204" pitchFamily="34" charset="0"/>
              </a:rPr>
              <a:t>you will need </a:t>
            </a:r>
            <a:r>
              <a:rPr lang="en-GB" altLang="en-US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GB" altLang="en-US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introduce this</a:t>
            </a:r>
            <a:endParaRPr lang="en-GB" alt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20000"/>
              </a:lnSpc>
              <a:buClr>
                <a:srgbClr val="ED1C24"/>
              </a:buClr>
              <a:buFont typeface="Symbol" panose="05050102010706020507" pitchFamily="18" charset="2"/>
              <a:buChar char=""/>
            </a:pPr>
            <a:endParaRPr lang="en-GB" sz="24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buClr>
                <a:srgbClr val="ED1C24"/>
              </a:buClr>
            </a:pPr>
            <a:br>
              <a:rPr lang="en-GB" sz="1600" spc="2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GB" sz="16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51932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E4F474-61A0-4B42-FDFE-C11AA325874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735" y="5989593"/>
            <a:ext cx="12192000" cy="108857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ack and white logo&#10;&#10;Description automatically generated">
            <a:extLst>
              <a:ext uri="{FF2B5EF4-FFF2-40B4-BE49-F238E27FC236}">
                <a16:creationId xmlns:a16="http://schemas.microsoft.com/office/drawing/2014/main" id="{F3BF7CEF-8C93-AC1B-1237-E119F0185D8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/>
          <a:srcRect r="402" b="5408"/>
          <a:stretch/>
        </p:blipFill>
        <p:spPr>
          <a:xfrm>
            <a:off x="7062106" y="6245224"/>
            <a:ext cx="2375359" cy="558611"/>
          </a:xfrm>
          <a:prstGeom prst="rect">
            <a:avLst/>
          </a:prstGeom>
        </p:spPr>
      </p:pic>
      <p:pic>
        <p:nvPicPr>
          <p:cNvPr id="6" name="Picture 5" descr="A close-up of a logo&#10;&#10;Description automatically generated">
            <a:extLst>
              <a:ext uri="{FF2B5EF4-FFF2-40B4-BE49-F238E27FC236}">
                <a16:creationId xmlns:a16="http://schemas.microsoft.com/office/drawing/2014/main" id="{A7B6768D-A9E4-7054-D5E0-76A46DE1FA8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0873" b="17148"/>
          <a:stretch/>
        </p:blipFill>
        <p:spPr>
          <a:xfrm>
            <a:off x="9883990" y="6225797"/>
            <a:ext cx="2069193" cy="55996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0C173A4-6F99-8BAD-38F8-BED94E2C650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9475" y="6265990"/>
            <a:ext cx="618034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solidFill>
                  <a:srgbClr val="ED1C24"/>
                </a:solidFill>
                <a:latin typeface="Arial"/>
                <a:cs typeface="Calibri"/>
              </a:rPr>
              <a:t>The Carer’s Leave Act: </a:t>
            </a:r>
            <a:r>
              <a:rPr lang="en-US" sz="2000" dirty="0">
                <a:solidFill>
                  <a:srgbClr val="ED1C24"/>
                </a:solidFill>
                <a:latin typeface="Arial"/>
                <a:cs typeface="Calibri"/>
              </a:rPr>
              <a:t>information for employers ©</a:t>
            </a:r>
            <a:endParaRPr lang="en-US" sz="2000" dirty="0">
              <a:solidFill>
                <a:srgbClr val="ED1C24"/>
              </a:solidFill>
              <a:latin typeface="Arial"/>
              <a:cs typeface="Arial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334C7B7-53EA-AFD2-5FBF-5F0999035C1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736605" y="6238936"/>
            <a:ext cx="54428" cy="507999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0A2AE2A-7DAA-21CB-F98B-C9536610678C}"/>
              </a:ext>
            </a:extLst>
          </p:cNvPr>
          <p:cNvSpPr>
            <a:spLocks noGrp="1"/>
          </p:cNvSpPr>
          <p:nvPr/>
        </p:nvSpPr>
        <p:spPr>
          <a:xfrm>
            <a:off x="1396160" y="1374017"/>
            <a:ext cx="8352928" cy="41099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C24"/>
              </a:buClr>
              <a:buSzTx/>
              <a:buFont typeface="Arial" panose="020B0604020202020204" pitchFamily="34" charset="0"/>
              <a:buChar char="•"/>
              <a:tabLst/>
              <a:defRPr sz="28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tabLst>
                <a:tab pos="1166813" algn="l"/>
              </a:tabLst>
              <a:defRPr sz="40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2pPr>
            <a:lvl3pPr marL="1073150" indent="-457200" algn="l" defTabSz="78898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4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3pPr>
            <a:lvl4pPr marL="1828800" indent="-457200" algn="ctr" defTabSz="914400" rtl="0" eaLnBrk="1" latinLnBrk="0" hangingPunct="1">
              <a:spcBef>
                <a:spcPct val="20000"/>
              </a:spcBef>
              <a:buClr>
                <a:srgbClr val="414142"/>
              </a:buClr>
              <a:buFont typeface="Arial" panose="020B0604020202020204" pitchFamily="34" charset="0"/>
              <a:buChar char="•"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992F1F4-0044-9DD8-87C8-7637BD634C6E}"/>
              </a:ext>
            </a:extLst>
          </p:cNvPr>
          <p:cNvSpPr>
            <a:spLocks noGrp="1"/>
          </p:cNvSpPr>
          <p:nvPr/>
        </p:nvSpPr>
        <p:spPr>
          <a:xfrm>
            <a:off x="677964" y="462608"/>
            <a:ext cx="9934617" cy="1822817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41414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3200">
                <a:solidFill>
                  <a:schemeClr val="tx1">
                    <a:lumMod val="75000"/>
                    <a:lumOff val="25000"/>
                  </a:schemeClr>
                </a:solidFill>
              </a:rPr>
              <a:t>Help carers to identify themselves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2BC5F0-36FF-FEDC-1C9D-116D9BCB0083}"/>
              </a:ext>
            </a:extLst>
          </p:cNvPr>
          <p:cNvSpPr txBox="1"/>
          <p:nvPr/>
        </p:nvSpPr>
        <p:spPr>
          <a:xfrm>
            <a:off x="1209521" y="2053861"/>
            <a:ext cx="9934617" cy="208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10000"/>
              </a:lnSpc>
              <a:spcBef>
                <a:spcPct val="0"/>
              </a:spcBef>
              <a:buClr>
                <a:srgbClr val="FF0000"/>
              </a:buClr>
              <a:buNone/>
            </a:pPr>
            <a:endParaRPr lang="en-GB" altLang="en-US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Promotion</a:t>
            </a:r>
            <a:r>
              <a:rPr lang="en-US" alt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campaigns within the </a:t>
            </a:r>
            <a:r>
              <a:rPr lang="en-US" alt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organisation</a:t>
            </a:r>
            <a:r>
              <a:rPr lang="en-US" alt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alt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altLang="en-US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Awareness </a:t>
            </a:r>
            <a:r>
              <a:rPr lang="en-GB" altLang="en-US" sz="2200" dirty="0">
                <a:latin typeface="Arial" panose="020B0604020202020204" pitchFamily="34" charset="0"/>
                <a:cs typeface="Arial" panose="020B0604020202020204" pitchFamily="34" charset="0"/>
              </a:rPr>
              <a:t>raising through team meetings</a:t>
            </a:r>
            <a:br>
              <a:rPr lang="en-GB" alt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altLang="en-US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</a:t>
            </a:r>
            <a:r>
              <a:rPr lang="en-GB" alt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and listening ear of line managers in 1-2-1s</a:t>
            </a:r>
            <a:endParaRPr lang="en-US" alt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90514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E4F474-61A0-4B42-FDFE-C11AA325874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735" y="5989593"/>
            <a:ext cx="12192000" cy="108857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ack and white logo&#10;&#10;Description automatically generated">
            <a:extLst>
              <a:ext uri="{FF2B5EF4-FFF2-40B4-BE49-F238E27FC236}">
                <a16:creationId xmlns:a16="http://schemas.microsoft.com/office/drawing/2014/main" id="{F3BF7CEF-8C93-AC1B-1237-E119F0185D8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/>
          <a:srcRect r="402" b="5408"/>
          <a:stretch/>
        </p:blipFill>
        <p:spPr>
          <a:xfrm>
            <a:off x="7062106" y="6245224"/>
            <a:ext cx="2375359" cy="558611"/>
          </a:xfrm>
          <a:prstGeom prst="rect">
            <a:avLst/>
          </a:prstGeom>
        </p:spPr>
      </p:pic>
      <p:pic>
        <p:nvPicPr>
          <p:cNvPr id="6" name="Picture 5" descr="A close-up of a logo&#10;&#10;Description automatically generated">
            <a:extLst>
              <a:ext uri="{FF2B5EF4-FFF2-40B4-BE49-F238E27FC236}">
                <a16:creationId xmlns:a16="http://schemas.microsoft.com/office/drawing/2014/main" id="{A7B6768D-A9E4-7054-D5E0-76A46DE1FA8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0873" b="17148"/>
          <a:stretch/>
        </p:blipFill>
        <p:spPr>
          <a:xfrm>
            <a:off x="9883990" y="6225797"/>
            <a:ext cx="2069193" cy="55996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0C173A4-6F99-8BAD-38F8-BED94E2C650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9475" y="6265990"/>
            <a:ext cx="618034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solidFill>
                  <a:srgbClr val="ED1C24"/>
                </a:solidFill>
                <a:latin typeface="Arial"/>
                <a:cs typeface="Calibri"/>
              </a:rPr>
              <a:t>The Carer’s Leave Act: </a:t>
            </a:r>
            <a:r>
              <a:rPr lang="en-US" sz="2000" dirty="0">
                <a:solidFill>
                  <a:srgbClr val="ED1C24"/>
                </a:solidFill>
                <a:latin typeface="Arial"/>
                <a:cs typeface="Calibri"/>
              </a:rPr>
              <a:t>information for employers ©</a:t>
            </a:r>
            <a:endParaRPr lang="en-US" sz="2000" dirty="0">
              <a:solidFill>
                <a:srgbClr val="ED1C24"/>
              </a:solidFill>
              <a:latin typeface="Arial"/>
              <a:cs typeface="Arial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334C7B7-53EA-AFD2-5FBF-5F0999035C1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736605" y="6238936"/>
            <a:ext cx="54428" cy="507999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0A2AE2A-7DAA-21CB-F98B-C9536610678C}"/>
              </a:ext>
            </a:extLst>
          </p:cNvPr>
          <p:cNvSpPr>
            <a:spLocks noGrp="1"/>
          </p:cNvSpPr>
          <p:nvPr/>
        </p:nvSpPr>
        <p:spPr>
          <a:xfrm>
            <a:off x="1396160" y="1374017"/>
            <a:ext cx="8352928" cy="41099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C24"/>
              </a:buClr>
              <a:buSzTx/>
              <a:buFont typeface="Arial" panose="020B0604020202020204" pitchFamily="34" charset="0"/>
              <a:buChar char="•"/>
              <a:tabLst/>
              <a:defRPr sz="28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tabLst>
                <a:tab pos="1166813" algn="l"/>
              </a:tabLst>
              <a:defRPr sz="40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2pPr>
            <a:lvl3pPr marL="1073150" indent="-457200" algn="l" defTabSz="78898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4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3pPr>
            <a:lvl4pPr marL="1828800" indent="-457200" algn="ctr" defTabSz="914400" rtl="0" eaLnBrk="1" latinLnBrk="0" hangingPunct="1">
              <a:spcBef>
                <a:spcPct val="20000"/>
              </a:spcBef>
              <a:buClr>
                <a:srgbClr val="414142"/>
              </a:buClr>
              <a:buFont typeface="Arial" panose="020B0604020202020204" pitchFamily="34" charset="0"/>
              <a:buChar char="•"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992F1F4-0044-9DD8-87C8-7637BD634C6E}"/>
              </a:ext>
            </a:extLst>
          </p:cNvPr>
          <p:cNvSpPr>
            <a:spLocks noGrp="1"/>
          </p:cNvSpPr>
          <p:nvPr/>
        </p:nvSpPr>
        <p:spPr>
          <a:xfrm>
            <a:off x="677964" y="462608"/>
            <a:ext cx="9934617" cy="1822817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41414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3200">
                <a:solidFill>
                  <a:schemeClr val="tx1">
                    <a:lumMod val="75000"/>
                    <a:lumOff val="25000"/>
                  </a:schemeClr>
                </a:solidFill>
              </a:rPr>
              <a:t>Review your wider workplace support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2BC5F0-36FF-FEDC-1C9D-116D9BCB0083}"/>
              </a:ext>
            </a:extLst>
          </p:cNvPr>
          <p:cNvSpPr txBox="1"/>
          <p:nvPr/>
        </p:nvSpPr>
        <p:spPr>
          <a:xfrm>
            <a:off x="1191490" y="1935356"/>
            <a:ext cx="9934617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altLang="en-US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Flexible working </a:t>
            </a:r>
            <a:r>
              <a:rPr lang="en-GB" alt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arrangements</a:t>
            </a:r>
            <a:br>
              <a:rPr lang="en-GB" alt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alt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alt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Staff </a:t>
            </a:r>
            <a:r>
              <a:rPr lang="en-GB" altLang="en-US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network</a:t>
            </a:r>
            <a:r>
              <a:rPr lang="en-GB" alt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or </a:t>
            </a:r>
            <a:r>
              <a:rPr lang="en-GB" altLang="en-US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 group</a:t>
            </a:r>
            <a:br>
              <a:rPr lang="en-GB" alt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alt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altLang="en-US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Practical support from a</a:t>
            </a:r>
            <a:r>
              <a:rPr lang="en-GB" altLang="en-US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health and wellbeing </a:t>
            </a:r>
            <a:r>
              <a:rPr lang="en-GB" alt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scheme</a:t>
            </a:r>
            <a:br>
              <a:rPr lang="en-GB" alt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alt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altLang="en-US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Signposting carers </a:t>
            </a:r>
            <a:r>
              <a:rPr lang="en-GB" alt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to external sources of support</a:t>
            </a:r>
            <a:br>
              <a:rPr lang="en-GB" alt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altLang="en-US" sz="2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altLang="en-US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Workplace </a:t>
            </a:r>
            <a:r>
              <a:rPr lang="en-GB" altLang="en-US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adjustments </a:t>
            </a:r>
            <a:r>
              <a:rPr lang="en-GB" alt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support / workplace </a:t>
            </a:r>
            <a:r>
              <a:rPr lang="en-GB" altLang="en-US" sz="2200" dirty="0">
                <a:solidFill>
                  <a:srgbClr val="ED1C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passport </a:t>
            </a:r>
          </a:p>
        </p:txBody>
      </p:sp>
    </p:spTree>
    <p:extLst>
      <p:ext uri="{BB962C8B-B14F-4D97-AF65-F5344CB8AC3E}">
        <p14:creationId xmlns:p14="http://schemas.microsoft.com/office/powerpoint/2010/main" val="22658968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E4F474-61A0-4B42-FDFE-C11AA325874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735" y="5989593"/>
            <a:ext cx="12192000" cy="108857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ack and white logo&#10;&#10;Description automatically generated">
            <a:extLst>
              <a:ext uri="{FF2B5EF4-FFF2-40B4-BE49-F238E27FC236}">
                <a16:creationId xmlns:a16="http://schemas.microsoft.com/office/drawing/2014/main" id="{F3BF7CEF-8C93-AC1B-1237-E119F0185D8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/>
          <a:srcRect r="402" b="5408"/>
          <a:stretch/>
        </p:blipFill>
        <p:spPr>
          <a:xfrm>
            <a:off x="7062106" y="6245224"/>
            <a:ext cx="2375359" cy="558611"/>
          </a:xfrm>
          <a:prstGeom prst="rect">
            <a:avLst/>
          </a:prstGeom>
        </p:spPr>
      </p:pic>
      <p:pic>
        <p:nvPicPr>
          <p:cNvPr id="6" name="Picture 5" descr="A close-up of a logo&#10;&#10;Description automatically generated">
            <a:extLst>
              <a:ext uri="{FF2B5EF4-FFF2-40B4-BE49-F238E27FC236}">
                <a16:creationId xmlns:a16="http://schemas.microsoft.com/office/drawing/2014/main" id="{A7B6768D-A9E4-7054-D5E0-76A46DE1FA8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0873" b="17148"/>
          <a:stretch/>
        </p:blipFill>
        <p:spPr>
          <a:xfrm>
            <a:off x="9883990" y="6225797"/>
            <a:ext cx="2069193" cy="55996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0C173A4-6F99-8BAD-38F8-BED94E2C650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9475" y="6265990"/>
            <a:ext cx="618034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solidFill>
                  <a:srgbClr val="ED1C24"/>
                </a:solidFill>
                <a:latin typeface="Arial"/>
                <a:cs typeface="Calibri"/>
              </a:rPr>
              <a:t>The Carer’s Leave Act: </a:t>
            </a:r>
            <a:r>
              <a:rPr lang="en-US" sz="2000" dirty="0">
                <a:solidFill>
                  <a:srgbClr val="ED1C24"/>
                </a:solidFill>
                <a:latin typeface="Arial"/>
                <a:cs typeface="Calibri"/>
              </a:rPr>
              <a:t>information for employers ©</a:t>
            </a:r>
            <a:endParaRPr lang="en-US" sz="2000" dirty="0">
              <a:solidFill>
                <a:srgbClr val="ED1C24"/>
              </a:solidFill>
              <a:latin typeface="Arial"/>
              <a:cs typeface="Arial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334C7B7-53EA-AFD2-5FBF-5F0999035C1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736605" y="6238936"/>
            <a:ext cx="54428" cy="507999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0A2AE2A-7DAA-21CB-F98B-C9536610678C}"/>
              </a:ext>
            </a:extLst>
          </p:cNvPr>
          <p:cNvSpPr>
            <a:spLocks noGrp="1"/>
          </p:cNvSpPr>
          <p:nvPr/>
        </p:nvSpPr>
        <p:spPr>
          <a:xfrm>
            <a:off x="1396160" y="1374017"/>
            <a:ext cx="8352928" cy="41099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C24"/>
              </a:buClr>
              <a:buSzTx/>
              <a:buFont typeface="Arial" panose="020B0604020202020204" pitchFamily="34" charset="0"/>
              <a:buChar char="•"/>
              <a:tabLst/>
              <a:defRPr sz="28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tabLst>
                <a:tab pos="1166813" algn="l"/>
              </a:tabLst>
              <a:defRPr sz="40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2pPr>
            <a:lvl3pPr marL="1073150" indent="-457200" algn="l" defTabSz="78898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4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3pPr>
            <a:lvl4pPr marL="1828800" indent="-457200" algn="ctr" defTabSz="914400" rtl="0" eaLnBrk="1" latinLnBrk="0" hangingPunct="1">
              <a:spcBef>
                <a:spcPct val="20000"/>
              </a:spcBef>
              <a:buClr>
                <a:srgbClr val="414142"/>
              </a:buClr>
              <a:buFont typeface="Arial" panose="020B0604020202020204" pitchFamily="34" charset="0"/>
              <a:buChar char="•"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992F1F4-0044-9DD8-87C8-7637BD634C6E}"/>
              </a:ext>
            </a:extLst>
          </p:cNvPr>
          <p:cNvSpPr>
            <a:spLocks noGrp="1"/>
          </p:cNvSpPr>
          <p:nvPr/>
        </p:nvSpPr>
        <p:spPr>
          <a:xfrm>
            <a:off x="677964" y="462608"/>
            <a:ext cx="9934617" cy="1822817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41414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3200">
                <a:solidFill>
                  <a:schemeClr val="tx1">
                    <a:lumMod val="75000"/>
                    <a:lumOff val="25000"/>
                  </a:schemeClr>
                </a:solidFill>
              </a:rPr>
              <a:t>Start the conversation in your workplace!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2BC5F0-36FF-FEDC-1C9D-116D9BCB0083}"/>
              </a:ext>
            </a:extLst>
          </p:cNvPr>
          <p:cNvSpPr txBox="1"/>
          <p:nvPr/>
        </p:nvSpPr>
        <p:spPr>
          <a:xfrm>
            <a:off x="1127956" y="1831631"/>
            <a:ext cx="9934617" cy="27161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Clr>
                <a:srgbClr val="FF0000"/>
              </a:buClr>
            </a:pPr>
            <a:br>
              <a:rPr lang="en-GB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105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0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Encourage this organisation-wide and at 1-2-1s </a:t>
            </a:r>
            <a:br>
              <a:rPr lang="en-GB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4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0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Help </a:t>
            </a:r>
            <a:r>
              <a:rPr lang="en-GB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employees to feel </a:t>
            </a:r>
            <a:r>
              <a:rPr lang="en-GB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comfortable </a:t>
            </a:r>
            <a:r>
              <a:rPr lang="en-GB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talking about caring</a:t>
            </a:r>
            <a:br>
              <a:rPr lang="en-GB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spcBef>
                <a:spcPts val="0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Equip managers to feel confident about discussing </a:t>
            </a:r>
            <a:r>
              <a:rPr lang="en-GB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options for support</a:t>
            </a:r>
            <a:br>
              <a:rPr lang="en-GB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99697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E4F474-61A0-4B42-FDFE-C11AA325874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735" y="5989593"/>
            <a:ext cx="12192000" cy="108857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ack and white logo&#10;&#10;Description automatically generated">
            <a:extLst>
              <a:ext uri="{FF2B5EF4-FFF2-40B4-BE49-F238E27FC236}">
                <a16:creationId xmlns:a16="http://schemas.microsoft.com/office/drawing/2014/main" id="{F3BF7CEF-8C93-AC1B-1237-E119F0185D8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/>
          <a:srcRect r="402" b="5408"/>
          <a:stretch/>
        </p:blipFill>
        <p:spPr>
          <a:xfrm>
            <a:off x="7062106" y="6245224"/>
            <a:ext cx="2375359" cy="558611"/>
          </a:xfrm>
          <a:prstGeom prst="rect">
            <a:avLst/>
          </a:prstGeom>
        </p:spPr>
      </p:pic>
      <p:pic>
        <p:nvPicPr>
          <p:cNvPr id="6" name="Picture 5" descr="A close-up of a logo&#10;&#10;Description automatically generated">
            <a:extLst>
              <a:ext uri="{FF2B5EF4-FFF2-40B4-BE49-F238E27FC236}">
                <a16:creationId xmlns:a16="http://schemas.microsoft.com/office/drawing/2014/main" id="{A7B6768D-A9E4-7054-D5E0-76A46DE1FA8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0873" b="17148"/>
          <a:stretch/>
        </p:blipFill>
        <p:spPr>
          <a:xfrm>
            <a:off x="9883990" y="6225797"/>
            <a:ext cx="2069193" cy="55996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0C173A4-6F99-8BAD-38F8-BED94E2C650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9475" y="6265990"/>
            <a:ext cx="618034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solidFill>
                  <a:srgbClr val="ED1C24"/>
                </a:solidFill>
                <a:latin typeface="Arial"/>
                <a:cs typeface="Calibri"/>
              </a:rPr>
              <a:t>The Carer’s Leave Act: </a:t>
            </a:r>
            <a:r>
              <a:rPr lang="en-US" sz="2000" dirty="0">
                <a:solidFill>
                  <a:srgbClr val="ED1C24"/>
                </a:solidFill>
                <a:latin typeface="Arial"/>
                <a:cs typeface="Calibri"/>
              </a:rPr>
              <a:t>information for employers ©</a:t>
            </a:r>
            <a:endParaRPr lang="en-US" sz="2000" dirty="0">
              <a:solidFill>
                <a:srgbClr val="ED1C24"/>
              </a:solidFill>
              <a:latin typeface="Arial"/>
              <a:cs typeface="Arial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334C7B7-53EA-AFD2-5FBF-5F0999035C1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736605" y="6238936"/>
            <a:ext cx="54428" cy="507999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0A2AE2A-7DAA-21CB-F98B-C9536610678C}"/>
              </a:ext>
            </a:extLst>
          </p:cNvPr>
          <p:cNvSpPr>
            <a:spLocks noGrp="1"/>
          </p:cNvSpPr>
          <p:nvPr/>
        </p:nvSpPr>
        <p:spPr>
          <a:xfrm>
            <a:off x="1396160" y="1374017"/>
            <a:ext cx="8352928" cy="41099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C24"/>
              </a:buClr>
              <a:buSzTx/>
              <a:buFont typeface="Arial" panose="020B0604020202020204" pitchFamily="34" charset="0"/>
              <a:buChar char="•"/>
              <a:tabLst/>
              <a:defRPr sz="28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tabLst>
                <a:tab pos="1166813" algn="l"/>
              </a:tabLst>
              <a:defRPr sz="40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2pPr>
            <a:lvl3pPr marL="1073150" indent="-457200" algn="l" defTabSz="78898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4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3pPr>
            <a:lvl4pPr marL="1828800" indent="-457200" algn="ctr" defTabSz="914400" rtl="0" eaLnBrk="1" latinLnBrk="0" hangingPunct="1">
              <a:spcBef>
                <a:spcPct val="20000"/>
              </a:spcBef>
              <a:buClr>
                <a:srgbClr val="414142"/>
              </a:buClr>
              <a:buFont typeface="Arial" panose="020B0604020202020204" pitchFamily="34" charset="0"/>
              <a:buChar char="•"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992F1F4-0044-9DD8-87C8-7637BD634C6E}"/>
              </a:ext>
            </a:extLst>
          </p:cNvPr>
          <p:cNvSpPr>
            <a:spLocks noGrp="1"/>
          </p:cNvSpPr>
          <p:nvPr/>
        </p:nvSpPr>
        <p:spPr>
          <a:xfrm>
            <a:off x="677964" y="462608"/>
            <a:ext cx="9934617" cy="1822817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41414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3200">
                <a:solidFill>
                  <a:schemeClr val="tx1">
                    <a:lumMod val="75000"/>
                    <a:lumOff val="25000"/>
                  </a:schemeClr>
                </a:solidFill>
              </a:rPr>
              <a:t>What managers can do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2BC5F0-36FF-FEDC-1C9D-116D9BCB0083}"/>
              </a:ext>
            </a:extLst>
          </p:cNvPr>
          <p:cNvSpPr txBox="1"/>
          <p:nvPr/>
        </p:nvSpPr>
        <p:spPr>
          <a:xfrm>
            <a:off x="1191490" y="1935356"/>
            <a:ext cx="9934617" cy="22006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en-GB" altLang="en-US" sz="2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approachable </a:t>
            </a:r>
            <a:r>
              <a:rPr lang="en-GB" altLang="en-US" sz="2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start the conversation</a:t>
            </a:r>
            <a:endParaRPr lang="en-GB" altLang="en-US" sz="24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457200" lvl="1" indent="0">
              <a:buNone/>
            </a:pPr>
            <a:b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en-US" sz="10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GB" altLang="en-US" sz="700">
              <a:solidFill>
                <a:srgbClr val="FF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altLang="en-US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en-GB" altLang="en-US" sz="2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informative </a:t>
            </a:r>
            <a:r>
              <a:rPr lang="en-GB" altLang="en-US" sz="2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promote workplace support </a:t>
            </a:r>
            <a:endParaRPr lang="en-GB" altLang="en-US" sz="24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0" lvl="1" indent="0">
              <a:buNone/>
            </a:pPr>
            <a:r>
              <a:rPr lang="en-GB" altLang="en-US" sz="2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  </a:t>
            </a:r>
            <a:endParaRPr lang="en-GB" altLang="en-US" sz="2400">
              <a:solidFill>
                <a:srgbClr val="FF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0" lvl="1" indent="0">
              <a:buNone/>
            </a:pPr>
            <a:endParaRPr lang="en-GB" altLang="en-US" sz="7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en-GB" altLang="en-US" sz="2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responsive</a:t>
            </a:r>
            <a:r>
              <a:rPr lang="en-GB" altLang="en-US" sz="2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rather than reactive, and reflect</a:t>
            </a:r>
            <a:endParaRPr lang="en-GB" altLang="en-US" sz="24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4021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E4F474-61A0-4B42-FDFE-C11AA325874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735" y="5989593"/>
            <a:ext cx="12192000" cy="108857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ack and white logo&#10;&#10;Description automatically generated">
            <a:extLst>
              <a:ext uri="{FF2B5EF4-FFF2-40B4-BE49-F238E27FC236}">
                <a16:creationId xmlns:a16="http://schemas.microsoft.com/office/drawing/2014/main" id="{F3BF7CEF-8C93-AC1B-1237-E119F0185D8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/>
          <a:srcRect r="402" b="5408"/>
          <a:stretch/>
        </p:blipFill>
        <p:spPr>
          <a:xfrm>
            <a:off x="7062106" y="6245224"/>
            <a:ext cx="2375359" cy="558611"/>
          </a:xfrm>
          <a:prstGeom prst="rect">
            <a:avLst/>
          </a:prstGeom>
        </p:spPr>
      </p:pic>
      <p:pic>
        <p:nvPicPr>
          <p:cNvPr id="6" name="Picture 5" descr="A close-up of a logo&#10;&#10;Description automatically generated">
            <a:extLst>
              <a:ext uri="{FF2B5EF4-FFF2-40B4-BE49-F238E27FC236}">
                <a16:creationId xmlns:a16="http://schemas.microsoft.com/office/drawing/2014/main" id="{A7B6768D-A9E4-7054-D5E0-76A46DE1FA8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0873" b="17148"/>
          <a:stretch/>
        </p:blipFill>
        <p:spPr>
          <a:xfrm>
            <a:off x="9883990" y="6225797"/>
            <a:ext cx="2069193" cy="55996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0C173A4-6F99-8BAD-38F8-BED94E2C650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9475" y="6265990"/>
            <a:ext cx="618034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solidFill>
                  <a:srgbClr val="ED1C24"/>
                </a:solidFill>
                <a:latin typeface="Arial"/>
                <a:cs typeface="Calibri"/>
              </a:rPr>
              <a:t>The Carer’s Leave Act: </a:t>
            </a:r>
            <a:r>
              <a:rPr lang="en-US" sz="2000" dirty="0">
                <a:solidFill>
                  <a:srgbClr val="ED1C24"/>
                </a:solidFill>
                <a:latin typeface="Arial"/>
                <a:cs typeface="Calibri"/>
              </a:rPr>
              <a:t>information for employers ©</a:t>
            </a:r>
            <a:endParaRPr lang="en-US" sz="2000" dirty="0">
              <a:solidFill>
                <a:srgbClr val="ED1C24"/>
              </a:solidFill>
              <a:latin typeface="Arial"/>
              <a:cs typeface="Arial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334C7B7-53EA-AFD2-5FBF-5F0999035C1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736605" y="6238936"/>
            <a:ext cx="54428" cy="507999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0A2AE2A-7DAA-21CB-F98B-C9536610678C}"/>
              </a:ext>
            </a:extLst>
          </p:cNvPr>
          <p:cNvSpPr>
            <a:spLocks noGrp="1"/>
          </p:cNvSpPr>
          <p:nvPr/>
        </p:nvSpPr>
        <p:spPr>
          <a:xfrm>
            <a:off x="1396160" y="1374017"/>
            <a:ext cx="8352928" cy="41099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C24"/>
              </a:buClr>
              <a:buSzTx/>
              <a:buFont typeface="Arial" panose="020B0604020202020204" pitchFamily="34" charset="0"/>
              <a:buChar char="•"/>
              <a:tabLst/>
              <a:defRPr sz="28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tabLst>
                <a:tab pos="1166813" algn="l"/>
              </a:tabLst>
              <a:defRPr sz="40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2pPr>
            <a:lvl3pPr marL="1073150" indent="-457200" algn="l" defTabSz="78898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4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3pPr>
            <a:lvl4pPr marL="1828800" indent="-457200" algn="ctr" defTabSz="914400" rtl="0" eaLnBrk="1" latinLnBrk="0" hangingPunct="1">
              <a:spcBef>
                <a:spcPct val="20000"/>
              </a:spcBef>
              <a:buClr>
                <a:srgbClr val="414142"/>
              </a:buClr>
              <a:buFont typeface="Arial" panose="020B0604020202020204" pitchFamily="34" charset="0"/>
              <a:buChar char="•"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992F1F4-0044-9DD8-87C8-7637BD634C6E}"/>
              </a:ext>
            </a:extLst>
          </p:cNvPr>
          <p:cNvSpPr>
            <a:spLocks noGrp="1"/>
          </p:cNvSpPr>
          <p:nvPr/>
        </p:nvSpPr>
        <p:spPr>
          <a:xfrm>
            <a:off x="677964" y="462608"/>
            <a:ext cx="9934617" cy="1822817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41414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3200">
                <a:solidFill>
                  <a:schemeClr val="tx1">
                    <a:lumMod val="75000"/>
                    <a:lumOff val="25000"/>
                  </a:schemeClr>
                </a:solidFill>
              </a:rPr>
              <a:t>What employees can do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2BC5F0-36FF-FEDC-1C9D-116D9BCB0083}"/>
              </a:ext>
            </a:extLst>
          </p:cNvPr>
          <p:cNvSpPr txBox="1"/>
          <p:nvPr/>
        </p:nvSpPr>
        <p:spPr>
          <a:xfrm>
            <a:off x="1191490" y="1935356"/>
            <a:ext cx="9934617" cy="20005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en-GB" altLang="en-US" sz="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Have the conversation </a:t>
            </a:r>
            <a:r>
              <a:rPr lang="en-GB" sz="2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be as open as you feel able about your situation</a:t>
            </a:r>
            <a:br>
              <a:rPr lang="en-GB" sz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1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Give and take </a:t>
            </a:r>
            <a:r>
              <a:rPr lang="en-GB" sz="2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where possible to plan, give advance notice of leave or flexible working requests </a:t>
            </a:r>
            <a:br>
              <a:rPr lang="en-GB" sz="2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GB" sz="8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Look after yourself </a:t>
            </a:r>
            <a:r>
              <a:rPr lang="en-GB" sz="2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take up support available</a:t>
            </a:r>
            <a:endParaRPr lang="en-GB" altLang="en-US" sz="22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8097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E4F474-61A0-4B42-FDFE-C11AA325874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735" y="5989593"/>
            <a:ext cx="12192000" cy="108857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ack and white logo&#10;&#10;Description automatically generated">
            <a:extLst>
              <a:ext uri="{FF2B5EF4-FFF2-40B4-BE49-F238E27FC236}">
                <a16:creationId xmlns:a16="http://schemas.microsoft.com/office/drawing/2014/main" id="{F3BF7CEF-8C93-AC1B-1237-E119F0185D8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/>
          <a:srcRect r="402" b="5408"/>
          <a:stretch/>
        </p:blipFill>
        <p:spPr>
          <a:xfrm>
            <a:off x="7062106" y="6245224"/>
            <a:ext cx="2375359" cy="558611"/>
          </a:xfrm>
          <a:prstGeom prst="rect">
            <a:avLst/>
          </a:prstGeom>
        </p:spPr>
      </p:pic>
      <p:pic>
        <p:nvPicPr>
          <p:cNvPr id="6" name="Picture 5" descr="A close-up of a logo&#10;&#10;Description automatically generated">
            <a:extLst>
              <a:ext uri="{FF2B5EF4-FFF2-40B4-BE49-F238E27FC236}">
                <a16:creationId xmlns:a16="http://schemas.microsoft.com/office/drawing/2014/main" id="{A7B6768D-A9E4-7054-D5E0-76A46DE1FA8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0873" b="17148"/>
          <a:stretch/>
        </p:blipFill>
        <p:spPr>
          <a:xfrm>
            <a:off x="9883990" y="6225797"/>
            <a:ext cx="2069193" cy="55996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0C173A4-6F99-8BAD-38F8-BED94E2C650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9475" y="6265990"/>
            <a:ext cx="618034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solidFill>
                  <a:srgbClr val="ED1C24"/>
                </a:solidFill>
                <a:latin typeface="Arial"/>
                <a:cs typeface="Calibri"/>
              </a:rPr>
              <a:t>The Carer’s Leave Act: </a:t>
            </a:r>
            <a:r>
              <a:rPr lang="en-US" sz="2000" dirty="0">
                <a:solidFill>
                  <a:srgbClr val="ED1C24"/>
                </a:solidFill>
                <a:latin typeface="Arial"/>
                <a:cs typeface="Calibri"/>
              </a:rPr>
              <a:t>information for employers ©</a:t>
            </a:r>
            <a:endParaRPr lang="en-US" sz="2000" dirty="0">
              <a:solidFill>
                <a:srgbClr val="ED1C24"/>
              </a:solidFill>
              <a:latin typeface="Arial"/>
              <a:cs typeface="Arial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334C7B7-53EA-AFD2-5FBF-5F0999035C1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736605" y="6238936"/>
            <a:ext cx="54428" cy="507999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0A2AE2A-7DAA-21CB-F98B-C9536610678C}"/>
              </a:ext>
            </a:extLst>
          </p:cNvPr>
          <p:cNvSpPr>
            <a:spLocks noGrp="1"/>
          </p:cNvSpPr>
          <p:nvPr/>
        </p:nvSpPr>
        <p:spPr>
          <a:xfrm>
            <a:off x="1396160" y="1374017"/>
            <a:ext cx="8352928" cy="41099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C24"/>
              </a:buClr>
              <a:buSzTx/>
              <a:buFont typeface="Arial" panose="020B0604020202020204" pitchFamily="34" charset="0"/>
              <a:buChar char="•"/>
              <a:tabLst/>
              <a:defRPr sz="28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tabLst>
                <a:tab pos="1166813" algn="l"/>
              </a:tabLst>
              <a:defRPr sz="40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2pPr>
            <a:lvl3pPr marL="1073150" indent="-457200" algn="l" defTabSz="78898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4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3pPr>
            <a:lvl4pPr marL="1828800" indent="-457200" algn="ctr" defTabSz="914400" rtl="0" eaLnBrk="1" latinLnBrk="0" hangingPunct="1">
              <a:spcBef>
                <a:spcPct val="20000"/>
              </a:spcBef>
              <a:buClr>
                <a:srgbClr val="414142"/>
              </a:buClr>
              <a:buFont typeface="Arial" panose="020B0604020202020204" pitchFamily="34" charset="0"/>
              <a:buChar char="•"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992F1F4-0044-9DD8-87C8-7637BD634C6E}"/>
              </a:ext>
            </a:extLst>
          </p:cNvPr>
          <p:cNvSpPr>
            <a:spLocks noGrp="1"/>
          </p:cNvSpPr>
          <p:nvPr/>
        </p:nvSpPr>
        <p:spPr>
          <a:xfrm>
            <a:off x="677964" y="462608"/>
            <a:ext cx="9934617" cy="1822817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41414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3200">
                <a:solidFill>
                  <a:schemeClr val="tx1">
                    <a:lumMod val="75000"/>
                    <a:lumOff val="25000"/>
                  </a:schemeClr>
                </a:solidFill>
              </a:rPr>
              <a:t>Summary: What helps?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2BC5F0-36FF-FEDC-1C9D-116D9BCB0083}"/>
              </a:ext>
            </a:extLst>
          </p:cNvPr>
          <p:cNvSpPr txBox="1"/>
          <p:nvPr/>
        </p:nvSpPr>
        <p:spPr>
          <a:xfrm>
            <a:off x="1396160" y="1499240"/>
            <a:ext cx="9522426" cy="333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9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Preparation</a:t>
            </a:r>
            <a:br>
              <a:rPr lang="en-GB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9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Policy and guidance </a:t>
            </a:r>
            <a:br>
              <a:rPr lang="en-GB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9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Practical support</a:t>
            </a:r>
            <a:br>
              <a:rPr lang="en-GB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4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9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Peer support</a:t>
            </a:r>
          </a:p>
          <a:p>
            <a:pPr>
              <a:lnSpc>
                <a:spcPct val="90000"/>
              </a:lnSpc>
              <a:buClr>
                <a:srgbClr val="FF0000"/>
              </a:buClr>
            </a:pPr>
            <a:r>
              <a:rPr lang="en-GB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24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9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Promoting support</a:t>
            </a:r>
            <a:br>
              <a:rPr lang="en-GB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93235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E4F474-61A0-4B42-FDFE-C11AA325874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735" y="5989593"/>
            <a:ext cx="12192000" cy="108857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ack and white logo&#10;&#10;Description automatically generated">
            <a:extLst>
              <a:ext uri="{FF2B5EF4-FFF2-40B4-BE49-F238E27FC236}">
                <a16:creationId xmlns:a16="http://schemas.microsoft.com/office/drawing/2014/main" id="{F3BF7CEF-8C93-AC1B-1237-E119F0185D8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/>
          <a:srcRect r="402" b="5408"/>
          <a:stretch/>
        </p:blipFill>
        <p:spPr>
          <a:xfrm>
            <a:off x="7062106" y="6245224"/>
            <a:ext cx="2375359" cy="558611"/>
          </a:xfrm>
          <a:prstGeom prst="rect">
            <a:avLst/>
          </a:prstGeom>
        </p:spPr>
      </p:pic>
      <p:pic>
        <p:nvPicPr>
          <p:cNvPr id="6" name="Picture 5" descr="A close-up of a logo&#10;&#10;Description automatically generated">
            <a:extLst>
              <a:ext uri="{FF2B5EF4-FFF2-40B4-BE49-F238E27FC236}">
                <a16:creationId xmlns:a16="http://schemas.microsoft.com/office/drawing/2014/main" id="{A7B6768D-A9E4-7054-D5E0-76A46DE1FA8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0873" b="17148"/>
          <a:stretch/>
        </p:blipFill>
        <p:spPr>
          <a:xfrm>
            <a:off x="9883990" y="6225797"/>
            <a:ext cx="2069193" cy="55996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0C173A4-6F99-8BAD-38F8-BED94E2C650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9475" y="6265990"/>
            <a:ext cx="618034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solidFill>
                  <a:srgbClr val="ED1C24"/>
                </a:solidFill>
                <a:latin typeface="Arial"/>
                <a:cs typeface="Calibri"/>
              </a:rPr>
              <a:t>The Carer’s Leave Act: </a:t>
            </a:r>
            <a:r>
              <a:rPr lang="en-US" sz="2000" dirty="0">
                <a:solidFill>
                  <a:srgbClr val="ED1C24"/>
                </a:solidFill>
                <a:latin typeface="Arial"/>
                <a:cs typeface="Calibri"/>
              </a:rPr>
              <a:t>information for employers ©</a:t>
            </a:r>
            <a:endParaRPr lang="en-US" sz="2000" dirty="0">
              <a:solidFill>
                <a:srgbClr val="ED1C24"/>
              </a:solidFill>
              <a:latin typeface="Arial"/>
              <a:cs typeface="Arial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334C7B7-53EA-AFD2-5FBF-5F0999035C1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736605" y="6238936"/>
            <a:ext cx="54428" cy="507999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0A2AE2A-7DAA-21CB-F98B-C9536610678C}"/>
              </a:ext>
            </a:extLst>
          </p:cNvPr>
          <p:cNvSpPr>
            <a:spLocks noGrp="1"/>
          </p:cNvSpPr>
          <p:nvPr/>
        </p:nvSpPr>
        <p:spPr>
          <a:xfrm>
            <a:off x="1396160" y="1374017"/>
            <a:ext cx="8352928" cy="41099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C24"/>
              </a:buClr>
              <a:buSzTx/>
              <a:buFont typeface="Arial" panose="020B0604020202020204" pitchFamily="34" charset="0"/>
              <a:buChar char="•"/>
              <a:tabLst/>
              <a:defRPr sz="28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tabLst>
                <a:tab pos="1166813" algn="l"/>
              </a:tabLst>
              <a:defRPr sz="40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2pPr>
            <a:lvl3pPr marL="1073150" indent="-457200" algn="l" defTabSz="78898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4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3pPr>
            <a:lvl4pPr marL="1828800" indent="-457200" algn="ctr" defTabSz="914400" rtl="0" eaLnBrk="1" latinLnBrk="0" hangingPunct="1">
              <a:spcBef>
                <a:spcPct val="20000"/>
              </a:spcBef>
              <a:buClr>
                <a:srgbClr val="414142"/>
              </a:buClr>
              <a:buFont typeface="Arial" panose="020B0604020202020204" pitchFamily="34" charset="0"/>
              <a:buChar char="•"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992F1F4-0044-9DD8-87C8-7637BD634C6E}"/>
              </a:ext>
            </a:extLst>
          </p:cNvPr>
          <p:cNvSpPr>
            <a:spLocks noGrp="1"/>
          </p:cNvSpPr>
          <p:nvPr/>
        </p:nvSpPr>
        <p:spPr>
          <a:xfrm>
            <a:off x="677964" y="462608"/>
            <a:ext cx="9934617" cy="1822817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41414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Business benefits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2BC5F0-36FF-FEDC-1C9D-116D9BCB0083}"/>
              </a:ext>
            </a:extLst>
          </p:cNvPr>
          <p:cNvSpPr txBox="1"/>
          <p:nvPr/>
        </p:nvSpPr>
        <p:spPr>
          <a:xfrm>
            <a:off x="1271016" y="1998388"/>
            <a:ext cx="9524824" cy="25637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GB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</a:t>
            </a:r>
            <a:r>
              <a:rPr kumimoji="0" lang="en-GB" sz="22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recruitment </a:t>
            </a:r>
            <a:br>
              <a:rPr kumimoji="0" lang="en-GB" sz="22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en-GB" sz="2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GB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</a:t>
            </a:r>
            <a:r>
              <a:rPr kumimoji="0" lang="en-GB" sz="22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retention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defRPr/>
            </a:pPr>
            <a:endParaRPr lang="en-GB" sz="2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GB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</a:t>
            </a:r>
            <a:r>
              <a:rPr kumimoji="0" lang="en-GB" sz="22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kumimoji="0" lang="en-GB" sz="220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esilience</a:t>
            </a:r>
            <a:r>
              <a:rPr kumimoji="0" lang="en-GB" sz="22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defRPr/>
            </a:pPr>
            <a:endParaRPr lang="en-GB" sz="2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GB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</a:t>
            </a:r>
            <a:r>
              <a:rPr lang="en-GB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</a:t>
            </a:r>
            <a:r>
              <a:rPr kumimoji="0" lang="en-GB" sz="220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esults</a:t>
            </a:r>
            <a:r>
              <a:rPr kumimoji="0" lang="en-GB" sz="22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826058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E4F474-61A0-4B42-FDFE-C11AA325874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735" y="5989593"/>
            <a:ext cx="12192000" cy="108857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ack and white logo&#10;&#10;Description automatically generated">
            <a:extLst>
              <a:ext uri="{FF2B5EF4-FFF2-40B4-BE49-F238E27FC236}">
                <a16:creationId xmlns:a16="http://schemas.microsoft.com/office/drawing/2014/main" id="{F3BF7CEF-8C93-AC1B-1237-E119F0185D8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/>
          <a:srcRect r="402" b="5408"/>
          <a:stretch/>
        </p:blipFill>
        <p:spPr>
          <a:xfrm>
            <a:off x="7062106" y="6245224"/>
            <a:ext cx="2375359" cy="558611"/>
          </a:xfrm>
          <a:prstGeom prst="rect">
            <a:avLst/>
          </a:prstGeom>
        </p:spPr>
      </p:pic>
      <p:pic>
        <p:nvPicPr>
          <p:cNvPr id="6" name="Picture 5" descr="A close-up of a logo&#10;&#10;Description automatically generated">
            <a:extLst>
              <a:ext uri="{FF2B5EF4-FFF2-40B4-BE49-F238E27FC236}">
                <a16:creationId xmlns:a16="http://schemas.microsoft.com/office/drawing/2014/main" id="{A7B6768D-A9E4-7054-D5E0-76A46DE1FA8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0873" b="17148"/>
          <a:stretch/>
        </p:blipFill>
        <p:spPr>
          <a:xfrm>
            <a:off x="9883990" y="6225797"/>
            <a:ext cx="2069193" cy="55996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0C173A4-6F99-8BAD-38F8-BED94E2C650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9475" y="6265990"/>
            <a:ext cx="618034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solidFill>
                  <a:srgbClr val="ED1C24"/>
                </a:solidFill>
                <a:latin typeface="Arial"/>
                <a:cs typeface="Calibri"/>
              </a:rPr>
              <a:t>The Carer’s Leave Act: </a:t>
            </a:r>
            <a:r>
              <a:rPr lang="en-US" sz="2000" dirty="0">
                <a:solidFill>
                  <a:srgbClr val="ED1C24"/>
                </a:solidFill>
                <a:latin typeface="Arial"/>
                <a:cs typeface="Calibri"/>
              </a:rPr>
              <a:t>information for employers ©</a:t>
            </a:r>
            <a:endParaRPr lang="en-US" sz="2000" dirty="0">
              <a:solidFill>
                <a:srgbClr val="ED1C24"/>
              </a:solidFill>
              <a:latin typeface="Arial"/>
              <a:cs typeface="Arial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334C7B7-53EA-AFD2-5FBF-5F0999035C1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736605" y="6238936"/>
            <a:ext cx="54428" cy="507999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0A2AE2A-7DAA-21CB-F98B-C9536610678C}"/>
              </a:ext>
            </a:extLst>
          </p:cNvPr>
          <p:cNvSpPr>
            <a:spLocks noGrp="1"/>
          </p:cNvSpPr>
          <p:nvPr/>
        </p:nvSpPr>
        <p:spPr>
          <a:xfrm>
            <a:off x="1396160" y="1374017"/>
            <a:ext cx="8352928" cy="41099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C24"/>
              </a:buClr>
              <a:buSzTx/>
              <a:buFont typeface="Arial" panose="020B0604020202020204" pitchFamily="34" charset="0"/>
              <a:buChar char="•"/>
              <a:tabLst/>
              <a:defRPr sz="28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tabLst>
                <a:tab pos="1166813" algn="l"/>
              </a:tabLst>
              <a:defRPr sz="40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2pPr>
            <a:lvl3pPr marL="1073150" indent="-457200" algn="l" defTabSz="78898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4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3pPr>
            <a:lvl4pPr marL="1828800" indent="-457200" algn="ctr" defTabSz="914400" rtl="0" eaLnBrk="1" latinLnBrk="0" hangingPunct="1">
              <a:spcBef>
                <a:spcPct val="20000"/>
              </a:spcBef>
              <a:buClr>
                <a:srgbClr val="414142"/>
              </a:buClr>
              <a:buFont typeface="Arial" panose="020B0604020202020204" pitchFamily="34" charset="0"/>
              <a:buChar char="•"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992F1F4-0044-9DD8-87C8-7637BD634C6E}"/>
              </a:ext>
            </a:extLst>
          </p:cNvPr>
          <p:cNvSpPr>
            <a:spLocks noGrp="1"/>
          </p:cNvSpPr>
          <p:nvPr/>
        </p:nvSpPr>
        <p:spPr>
          <a:xfrm>
            <a:off x="677964" y="462608"/>
            <a:ext cx="9934617" cy="1822817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41414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3200">
                <a:solidFill>
                  <a:schemeClr val="tx1">
                    <a:lumMod val="75000"/>
                    <a:lumOff val="25000"/>
                  </a:schemeClr>
                </a:solidFill>
              </a:rPr>
              <a:t>What next?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2BC5F0-36FF-FEDC-1C9D-116D9BCB0083}"/>
              </a:ext>
            </a:extLst>
          </p:cNvPr>
          <p:cNvSpPr txBox="1"/>
          <p:nvPr/>
        </p:nvSpPr>
        <p:spPr>
          <a:xfrm>
            <a:off x="1396160" y="1374016"/>
            <a:ext cx="9934617" cy="37998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endParaRPr lang="en-GB" sz="1600" dirty="0"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Clr>
                <a:srgbClr val="ED1C24"/>
              </a:buClr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Government guidance has been published on</a:t>
            </a:r>
            <a:r>
              <a:rPr lang="en-GB" sz="22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200" u="sng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gov.uk</a:t>
            </a:r>
            <a:endParaRPr lang="en-GB" sz="2200" u="sng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Clr>
                <a:srgbClr val="ED1C24"/>
              </a:buClr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Implementation date – 6 April 2024 </a:t>
            </a:r>
            <a:b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n-GB" sz="2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GB" sz="2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Carers UK will be:</a:t>
            </a:r>
            <a:br>
              <a:rPr lang="en-GB" sz="2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GB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GB" sz="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Clr>
                <a:srgbClr val="ED1C24"/>
              </a:buClr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Providing more updates for our networks on progress</a:t>
            </a:r>
          </a:p>
          <a:p>
            <a:pPr marL="342900" indent="-342900">
              <a:lnSpc>
                <a:spcPct val="150000"/>
              </a:lnSpc>
              <a:buClr>
                <a:srgbClr val="ED1C24"/>
              </a:buClr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Developing information and advice resources for </a:t>
            </a:r>
            <a:r>
              <a:rPr lang="en-GB" sz="22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carers </a:t>
            </a:r>
            <a:r>
              <a:rPr lang="en-GB" sz="2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 </a:t>
            </a:r>
            <a:r>
              <a:rPr lang="en-GB" sz="22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employers</a:t>
            </a:r>
            <a:endParaRPr lang="en-GB" sz="22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438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E4F474-61A0-4B42-FDFE-C11AA325874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735" y="5989593"/>
            <a:ext cx="12192000" cy="108857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ack and white logo&#10;&#10;Description automatically generated">
            <a:extLst>
              <a:ext uri="{FF2B5EF4-FFF2-40B4-BE49-F238E27FC236}">
                <a16:creationId xmlns:a16="http://schemas.microsoft.com/office/drawing/2014/main" id="{F3BF7CEF-8C93-AC1B-1237-E119F0185D8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/>
          <a:srcRect r="402" b="5408"/>
          <a:stretch/>
        </p:blipFill>
        <p:spPr>
          <a:xfrm>
            <a:off x="7062106" y="6245224"/>
            <a:ext cx="2375359" cy="558611"/>
          </a:xfrm>
          <a:prstGeom prst="rect">
            <a:avLst/>
          </a:prstGeom>
        </p:spPr>
      </p:pic>
      <p:pic>
        <p:nvPicPr>
          <p:cNvPr id="6" name="Picture 5" descr="A close-up of a logo&#10;&#10;Description automatically generated">
            <a:extLst>
              <a:ext uri="{FF2B5EF4-FFF2-40B4-BE49-F238E27FC236}">
                <a16:creationId xmlns:a16="http://schemas.microsoft.com/office/drawing/2014/main" id="{A7B6768D-A9E4-7054-D5E0-76A46DE1FA8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0873" b="17148"/>
          <a:stretch/>
        </p:blipFill>
        <p:spPr>
          <a:xfrm>
            <a:off x="9883990" y="6225797"/>
            <a:ext cx="2069193" cy="55996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0C173A4-6F99-8BAD-38F8-BED94E2C650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9475" y="6265990"/>
            <a:ext cx="618034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solidFill>
                  <a:srgbClr val="ED1C24"/>
                </a:solidFill>
                <a:latin typeface="Arial"/>
                <a:cs typeface="Calibri"/>
              </a:rPr>
              <a:t>The Carer’s Leave Act: </a:t>
            </a:r>
            <a:r>
              <a:rPr lang="en-US" sz="2000" dirty="0">
                <a:solidFill>
                  <a:srgbClr val="ED1C24"/>
                </a:solidFill>
                <a:latin typeface="Arial"/>
                <a:cs typeface="Calibri"/>
              </a:rPr>
              <a:t>information for employers ©</a:t>
            </a:r>
            <a:endParaRPr lang="en-US" sz="2000" dirty="0">
              <a:solidFill>
                <a:srgbClr val="ED1C24"/>
              </a:solidFill>
              <a:latin typeface="Arial"/>
              <a:cs typeface="Arial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334C7B7-53EA-AFD2-5FBF-5F0999035C1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736605" y="6238936"/>
            <a:ext cx="54428" cy="507999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0449D0F-B348-BBC7-ED75-D86C8C5712EE}"/>
              </a:ext>
            </a:extLst>
          </p:cNvPr>
          <p:cNvSpPr>
            <a:spLocks noGrp="1"/>
          </p:cNvSpPr>
          <p:nvPr/>
        </p:nvSpPr>
        <p:spPr>
          <a:xfrm>
            <a:off x="705674" y="288340"/>
            <a:ext cx="8151886" cy="1822817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41414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altLang="en-US" sz="3200">
                <a:solidFill>
                  <a:schemeClr val="tx1">
                    <a:lumMod val="75000"/>
                    <a:lumOff val="25000"/>
                  </a:schemeClr>
                </a:solidFill>
              </a:rPr>
              <a:t>Objectives</a:t>
            </a:r>
            <a:endParaRPr lang="en-GB" sz="32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5E85D20-0900-9C9C-8C55-D6665BB91C2C}"/>
              </a:ext>
            </a:extLst>
          </p:cNvPr>
          <p:cNvSpPr txBox="1"/>
          <p:nvPr/>
        </p:nvSpPr>
        <p:spPr>
          <a:xfrm>
            <a:off x="1496291" y="2111157"/>
            <a:ext cx="829474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Why?</a:t>
            </a:r>
            <a:r>
              <a:rPr lang="en-GB" sz="2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Understand </a:t>
            </a:r>
            <a:r>
              <a:rPr lang="en-GB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context </a:t>
            </a:r>
            <a:r>
              <a:rPr lang="en-GB" sz="2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the Act</a:t>
            </a:r>
            <a:br>
              <a:rPr lang="en-GB" sz="24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40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What?</a:t>
            </a:r>
            <a:r>
              <a:rPr lang="en-GB" sz="2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 </a:t>
            </a:r>
            <a:r>
              <a:rPr lang="en-GB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changes</a:t>
            </a:r>
            <a:r>
              <a:rPr lang="en-GB" sz="2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introduced under the Act</a:t>
            </a:r>
            <a:br>
              <a:rPr lang="en-GB" sz="24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40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2400" b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How? </a:t>
            </a:r>
            <a:r>
              <a:rPr lang="en-GB" sz="24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Share practical </a:t>
            </a:r>
            <a:r>
              <a:rPr lang="en-GB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tips </a:t>
            </a:r>
            <a:r>
              <a:rPr lang="en-GB" sz="24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implementing the Act</a:t>
            </a:r>
            <a:endParaRPr lang="en-GB" sz="200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97351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E4F474-61A0-4B42-FDFE-C11AA325874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735" y="5989593"/>
            <a:ext cx="12192000" cy="108857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ack and white logo&#10;&#10;Description automatically generated">
            <a:extLst>
              <a:ext uri="{FF2B5EF4-FFF2-40B4-BE49-F238E27FC236}">
                <a16:creationId xmlns:a16="http://schemas.microsoft.com/office/drawing/2014/main" id="{F3BF7CEF-8C93-AC1B-1237-E119F0185D8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/>
          <a:srcRect r="402" b="5408"/>
          <a:stretch/>
        </p:blipFill>
        <p:spPr>
          <a:xfrm>
            <a:off x="7062106" y="6245224"/>
            <a:ext cx="2375359" cy="558611"/>
          </a:xfrm>
          <a:prstGeom prst="rect">
            <a:avLst/>
          </a:prstGeom>
        </p:spPr>
      </p:pic>
      <p:pic>
        <p:nvPicPr>
          <p:cNvPr id="6" name="Picture 5" descr="A close-up of a logo&#10;&#10;Description automatically generated">
            <a:extLst>
              <a:ext uri="{FF2B5EF4-FFF2-40B4-BE49-F238E27FC236}">
                <a16:creationId xmlns:a16="http://schemas.microsoft.com/office/drawing/2014/main" id="{A7B6768D-A9E4-7054-D5E0-76A46DE1FA8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0873" b="17148"/>
          <a:stretch/>
        </p:blipFill>
        <p:spPr>
          <a:xfrm>
            <a:off x="9883990" y="6225797"/>
            <a:ext cx="2069193" cy="55996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0C173A4-6F99-8BAD-38F8-BED94E2C650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9475" y="6265990"/>
            <a:ext cx="618034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solidFill>
                  <a:srgbClr val="ED1C24"/>
                </a:solidFill>
                <a:latin typeface="Arial"/>
                <a:cs typeface="Calibri"/>
              </a:rPr>
              <a:t>The Carer’s Leave Act: </a:t>
            </a:r>
            <a:r>
              <a:rPr lang="en-US" sz="2000" dirty="0">
                <a:solidFill>
                  <a:srgbClr val="ED1C24"/>
                </a:solidFill>
                <a:latin typeface="Arial"/>
                <a:cs typeface="Calibri"/>
              </a:rPr>
              <a:t>information </a:t>
            </a:r>
            <a:r>
              <a:rPr lang="en-US" sz="2000">
                <a:solidFill>
                  <a:srgbClr val="ED1C24"/>
                </a:solidFill>
                <a:latin typeface="Arial"/>
                <a:cs typeface="Calibri"/>
              </a:rPr>
              <a:t>for employers ©</a:t>
            </a:r>
            <a:endParaRPr lang="en-US" sz="2000" dirty="0">
              <a:solidFill>
                <a:srgbClr val="ED1C24"/>
              </a:solidFill>
              <a:latin typeface="Arial"/>
              <a:cs typeface="Arial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334C7B7-53EA-AFD2-5FBF-5F0999035C1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736605" y="6238936"/>
            <a:ext cx="54428" cy="507999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0A2AE2A-7DAA-21CB-F98B-C9536610678C}"/>
              </a:ext>
            </a:extLst>
          </p:cNvPr>
          <p:cNvSpPr>
            <a:spLocks noGrp="1"/>
          </p:cNvSpPr>
          <p:nvPr/>
        </p:nvSpPr>
        <p:spPr>
          <a:xfrm>
            <a:off x="1396160" y="1374017"/>
            <a:ext cx="8352928" cy="41099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C24"/>
              </a:buClr>
              <a:buSzTx/>
              <a:buFont typeface="Arial" panose="020B0604020202020204" pitchFamily="34" charset="0"/>
              <a:buChar char="•"/>
              <a:tabLst/>
              <a:defRPr sz="28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tabLst>
                <a:tab pos="1166813" algn="l"/>
              </a:tabLst>
              <a:defRPr sz="40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2pPr>
            <a:lvl3pPr marL="1073150" indent="-457200" algn="l" defTabSz="78898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4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3pPr>
            <a:lvl4pPr marL="1828800" indent="-457200" algn="ctr" defTabSz="914400" rtl="0" eaLnBrk="1" latinLnBrk="0" hangingPunct="1">
              <a:spcBef>
                <a:spcPct val="20000"/>
              </a:spcBef>
              <a:buClr>
                <a:srgbClr val="414142"/>
              </a:buClr>
              <a:buFont typeface="Arial" panose="020B0604020202020204" pitchFamily="34" charset="0"/>
              <a:buChar char="•"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2BC5F0-36FF-FEDC-1C9D-116D9BCB0083}"/>
              </a:ext>
            </a:extLst>
          </p:cNvPr>
          <p:cNvSpPr txBox="1"/>
          <p:nvPr/>
        </p:nvSpPr>
        <p:spPr>
          <a:xfrm>
            <a:off x="1127956" y="1374017"/>
            <a:ext cx="9934617" cy="3847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b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Contact:</a:t>
            </a:r>
          </a:p>
          <a:p>
            <a:pPr algn="ctr"/>
            <a:endParaRPr lang="en-GB" sz="200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400" b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www.employersforcarers.org</a:t>
            </a:r>
            <a:endParaRPr lang="en-GB" sz="2400" b="1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4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client.services@carersuk.org</a:t>
            </a:r>
            <a:endParaRPr lang="en-GB" sz="240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240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400" b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www.carersuk.org</a:t>
            </a:r>
            <a:r>
              <a:rPr lang="en-GB" sz="2400" b="1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GB" sz="24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info@carersuk.org</a:t>
            </a:r>
            <a:endParaRPr lang="en-GB" sz="240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200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000">
                <a:solidFill>
                  <a:srgbClr val="ED1C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Carers UK has made every effort to ensure that this information </a:t>
            </a:r>
            <a:br>
              <a:rPr lang="en-GB" sz="2000">
                <a:solidFill>
                  <a:srgbClr val="ED1C2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000">
                <a:solidFill>
                  <a:srgbClr val="ED1C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correct, but it is not an authoritative statement of the law </a:t>
            </a:r>
          </a:p>
          <a:p>
            <a:pPr algn="ctr"/>
            <a:endParaRPr lang="en-GB" sz="1600"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5835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E4F474-61A0-4B42-FDFE-C11AA325874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735" y="5989593"/>
            <a:ext cx="12192000" cy="108857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ack and white logo&#10;&#10;Description automatically generated">
            <a:extLst>
              <a:ext uri="{FF2B5EF4-FFF2-40B4-BE49-F238E27FC236}">
                <a16:creationId xmlns:a16="http://schemas.microsoft.com/office/drawing/2014/main" id="{F3BF7CEF-8C93-AC1B-1237-E119F0185D8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/>
          <a:srcRect r="402" b="5408"/>
          <a:stretch/>
        </p:blipFill>
        <p:spPr>
          <a:xfrm>
            <a:off x="7062106" y="6245224"/>
            <a:ext cx="2375359" cy="558611"/>
          </a:xfrm>
          <a:prstGeom prst="rect">
            <a:avLst/>
          </a:prstGeom>
        </p:spPr>
      </p:pic>
      <p:pic>
        <p:nvPicPr>
          <p:cNvPr id="6" name="Picture 5" descr="A close-up of a logo&#10;&#10;Description automatically generated">
            <a:extLst>
              <a:ext uri="{FF2B5EF4-FFF2-40B4-BE49-F238E27FC236}">
                <a16:creationId xmlns:a16="http://schemas.microsoft.com/office/drawing/2014/main" id="{A7B6768D-A9E4-7054-D5E0-76A46DE1FA8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0873" b="17148"/>
          <a:stretch/>
        </p:blipFill>
        <p:spPr>
          <a:xfrm>
            <a:off x="9883990" y="6225797"/>
            <a:ext cx="2069193" cy="55996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0C173A4-6F99-8BAD-38F8-BED94E2C650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9475" y="6265990"/>
            <a:ext cx="618034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solidFill>
                  <a:srgbClr val="ED1C24"/>
                </a:solidFill>
                <a:latin typeface="Arial"/>
                <a:cs typeface="Calibri"/>
              </a:rPr>
              <a:t>The Carer’s Leave Act: </a:t>
            </a:r>
            <a:r>
              <a:rPr lang="en-US" sz="2000" dirty="0">
                <a:solidFill>
                  <a:srgbClr val="ED1C24"/>
                </a:solidFill>
                <a:latin typeface="Arial"/>
                <a:cs typeface="Calibri"/>
              </a:rPr>
              <a:t>information for employers ©</a:t>
            </a:r>
            <a:endParaRPr lang="en-US" sz="2000" dirty="0">
              <a:solidFill>
                <a:srgbClr val="ED1C24"/>
              </a:solidFill>
              <a:latin typeface="Arial"/>
              <a:cs typeface="Arial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334C7B7-53EA-AFD2-5FBF-5F0999035C1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736605" y="6238936"/>
            <a:ext cx="54428" cy="507999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0A2AE2A-7DAA-21CB-F98B-C9536610678C}"/>
              </a:ext>
            </a:extLst>
          </p:cNvPr>
          <p:cNvSpPr>
            <a:spLocks noGrp="1"/>
          </p:cNvSpPr>
          <p:nvPr/>
        </p:nvSpPr>
        <p:spPr>
          <a:xfrm>
            <a:off x="1396160" y="1374017"/>
            <a:ext cx="8352928" cy="41099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C24"/>
              </a:buClr>
              <a:buSzTx/>
              <a:buFont typeface="Arial" panose="020B0604020202020204" pitchFamily="34" charset="0"/>
              <a:buChar char="•"/>
              <a:tabLst/>
              <a:defRPr sz="28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tabLst>
                <a:tab pos="1166813" algn="l"/>
              </a:tabLst>
              <a:defRPr sz="40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2pPr>
            <a:lvl3pPr marL="1073150" indent="-457200" algn="l" defTabSz="78898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4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3pPr>
            <a:lvl4pPr marL="1828800" indent="-457200" algn="ctr" defTabSz="914400" rtl="0" eaLnBrk="1" latinLnBrk="0" hangingPunct="1">
              <a:spcBef>
                <a:spcPct val="20000"/>
              </a:spcBef>
              <a:buClr>
                <a:srgbClr val="414142"/>
              </a:buClr>
              <a:buFont typeface="Arial" panose="020B0604020202020204" pitchFamily="34" charset="0"/>
              <a:buChar char="•"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6058F5-6D77-9D65-7A6C-BFD12C67FCDB}"/>
              </a:ext>
            </a:extLst>
          </p:cNvPr>
          <p:cNvSpPr txBox="1"/>
          <p:nvPr/>
        </p:nvSpPr>
        <p:spPr>
          <a:xfrm>
            <a:off x="1573278" y="1246670"/>
            <a:ext cx="7998691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altLang="en-US" sz="6000" dirty="0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About carers</a:t>
            </a:r>
          </a:p>
          <a:p>
            <a:pPr algn="ctr"/>
            <a:r>
              <a:rPr lang="en-GB" altLang="en-US" sz="6000" dirty="0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in the workplace</a:t>
            </a:r>
          </a:p>
          <a:p>
            <a:endParaRPr lang="en-GB" altLang="en-US" sz="3200" dirty="0">
              <a:solidFill>
                <a:srgbClr val="FF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endParaRPr lang="en-GB" altLang="en-US" sz="3200" dirty="0">
              <a:solidFill>
                <a:srgbClr val="FF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8189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E4F474-61A0-4B42-FDFE-C11AA325874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735" y="5989593"/>
            <a:ext cx="12192000" cy="108857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ack and white logo&#10;&#10;Description automatically generated">
            <a:extLst>
              <a:ext uri="{FF2B5EF4-FFF2-40B4-BE49-F238E27FC236}">
                <a16:creationId xmlns:a16="http://schemas.microsoft.com/office/drawing/2014/main" id="{F3BF7CEF-8C93-AC1B-1237-E119F0185D8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/>
          <a:srcRect r="402" b="5408"/>
          <a:stretch/>
        </p:blipFill>
        <p:spPr>
          <a:xfrm>
            <a:off x="7062106" y="6245224"/>
            <a:ext cx="2375359" cy="558611"/>
          </a:xfrm>
          <a:prstGeom prst="rect">
            <a:avLst/>
          </a:prstGeom>
        </p:spPr>
      </p:pic>
      <p:pic>
        <p:nvPicPr>
          <p:cNvPr id="6" name="Picture 5" descr="A close-up of a logo&#10;&#10;Description automatically generated">
            <a:extLst>
              <a:ext uri="{FF2B5EF4-FFF2-40B4-BE49-F238E27FC236}">
                <a16:creationId xmlns:a16="http://schemas.microsoft.com/office/drawing/2014/main" id="{A7B6768D-A9E4-7054-D5E0-76A46DE1FA8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0873" b="17148"/>
          <a:stretch/>
        </p:blipFill>
        <p:spPr>
          <a:xfrm>
            <a:off x="9883990" y="6225797"/>
            <a:ext cx="2069193" cy="55996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0C173A4-6F99-8BAD-38F8-BED94E2C650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9475" y="6265990"/>
            <a:ext cx="618034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solidFill>
                  <a:srgbClr val="ED1C24"/>
                </a:solidFill>
                <a:latin typeface="Arial"/>
                <a:cs typeface="Calibri"/>
              </a:rPr>
              <a:t>The Carer’s Leave Act: </a:t>
            </a:r>
            <a:r>
              <a:rPr lang="en-US" sz="2000" dirty="0">
                <a:solidFill>
                  <a:srgbClr val="ED1C24"/>
                </a:solidFill>
                <a:latin typeface="Arial"/>
                <a:cs typeface="Calibri"/>
              </a:rPr>
              <a:t>information for employers ©</a:t>
            </a:r>
            <a:endParaRPr lang="en-US" sz="2000" dirty="0">
              <a:solidFill>
                <a:srgbClr val="ED1C24"/>
              </a:solidFill>
              <a:latin typeface="Arial"/>
              <a:cs typeface="Arial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334C7B7-53EA-AFD2-5FBF-5F0999035C1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736605" y="6238936"/>
            <a:ext cx="54428" cy="507999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0A2AE2A-7DAA-21CB-F98B-C9536610678C}"/>
              </a:ext>
            </a:extLst>
          </p:cNvPr>
          <p:cNvSpPr>
            <a:spLocks noGrp="1"/>
          </p:cNvSpPr>
          <p:nvPr/>
        </p:nvSpPr>
        <p:spPr>
          <a:xfrm>
            <a:off x="1396160" y="1374017"/>
            <a:ext cx="8352928" cy="41099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C24"/>
              </a:buClr>
              <a:buSzTx/>
              <a:buFont typeface="Arial" panose="020B0604020202020204" pitchFamily="34" charset="0"/>
              <a:buChar char="•"/>
              <a:tabLst/>
              <a:defRPr sz="28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tabLst>
                <a:tab pos="1166813" algn="l"/>
              </a:tabLst>
              <a:defRPr sz="40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2pPr>
            <a:lvl3pPr marL="1073150" indent="-457200" algn="l" defTabSz="78898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4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3pPr>
            <a:lvl4pPr marL="1828800" indent="-457200" algn="ctr" defTabSz="914400" rtl="0" eaLnBrk="1" latinLnBrk="0" hangingPunct="1">
              <a:spcBef>
                <a:spcPct val="20000"/>
              </a:spcBef>
              <a:buClr>
                <a:srgbClr val="414142"/>
              </a:buClr>
              <a:buFont typeface="Arial" panose="020B0604020202020204" pitchFamily="34" charset="0"/>
              <a:buChar char="•"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992F1F4-0044-9DD8-87C8-7637BD634C6E}"/>
              </a:ext>
            </a:extLst>
          </p:cNvPr>
          <p:cNvSpPr>
            <a:spLocks noGrp="1"/>
          </p:cNvSpPr>
          <p:nvPr/>
        </p:nvSpPr>
        <p:spPr>
          <a:xfrm>
            <a:off x="677964" y="462608"/>
            <a:ext cx="9934617" cy="1822817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41414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altLang="en-US" sz="3200">
                <a:solidFill>
                  <a:schemeClr val="tx1">
                    <a:lumMod val="75000"/>
                    <a:lumOff val="25000"/>
                  </a:schemeClr>
                </a:solidFill>
              </a:rPr>
              <a:t>Who are carers? </a:t>
            </a:r>
            <a:endParaRPr lang="en-GB" sz="32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2BC5F0-36FF-FEDC-1C9D-116D9BCB0083}"/>
              </a:ext>
            </a:extLst>
          </p:cNvPr>
          <p:cNvSpPr txBox="1"/>
          <p:nvPr/>
        </p:nvSpPr>
        <p:spPr>
          <a:xfrm>
            <a:off x="1191490" y="1935356"/>
            <a:ext cx="9934617" cy="23852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Carers</a:t>
            </a:r>
            <a:r>
              <a:rPr kumimoji="0" lang="en-GB" sz="24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look after loved ones who are </a:t>
            </a:r>
            <a:r>
              <a: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older</a:t>
            </a:r>
            <a:r>
              <a:rPr kumimoji="0" lang="en-GB" sz="24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disabled</a:t>
            </a:r>
            <a:r>
              <a:rPr kumimoji="0" lang="en-GB" sz="24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or </a:t>
            </a:r>
            <a:r>
              <a: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ill</a:t>
            </a:r>
            <a:br>
              <a: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en-GB" sz="24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kumimoji="0" lang="en-GB" sz="24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en-GB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Every day </a:t>
            </a:r>
            <a:r>
              <a: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12,000 people </a:t>
            </a:r>
            <a:r>
              <a: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 the UK become carers </a:t>
            </a:r>
            <a:br>
              <a: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en-GB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It takes an average of </a:t>
            </a:r>
            <a:r>
              <a: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two years </a:t>
            </a:r>
            <a:r>
              <a: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to self-identify as a </a:t>
            </a:r>
            <a:r>
              <a: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carer</a:t>
            </a:r>
            <a:br>
              <a:rPr kumimoji="0" lang="en-GB" sz="28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en-GB" sz="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2228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E4F474-61A0-4B42-FDFE-C11AA325874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735" y="5989593"/>
            <a:ext cx="12192000" cy="108857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ack and white logo&#10;&#10;Description automatically generated">
            <a:extLst>
              <a:ext uri="{FF2B5EF4-FFF2-40B4-BE49-F238E27FC236}">
                <a16:creationId xmlns:a16="http://schemas.microsoft.com/office/drawing/2014/main" id="{F3BF7CEF-8C93-AC1B-1237-E119F0185D8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/>
          <a:srcRect r="402" b="5408"/>
          <a:stretch/>
        </p:blipFill>
        <p:spPr>
          <a:xfrm>
            <a:off x="7062106" y="6245224"/>
            <a:ext cx="2375359" cy="558611"/>
          </a:xfrm>
          <a:prstGeom prst="rect">
            <a:avLst/>
          </a:prstGeom>
        </p:spPr>
      </p:pic>
      <p:pic>
        <p:nvPicPr>
          <p:cNvPr id="6" name="Picture 5" descr="A close-up of a logo&#10;&#10;Description automatically generated">
            <a:extLst>
              <a:ext uri="{FF2B5EF4-FFF2-40B4-BE49-F238E27FC236}">
                <a16:creationId xmlns:a16="http://schemas.microsoft.com/office/drawing/2014/main" id="{A7B6768D-A9E4-7054-D5E0-76A46DE1FA8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0873" b="17148"/>
          <a:stretch/>
        </p:blipFill>
        <p:spPr>
          <a:xfrm>
            <a:off x="9883990" y="6225797"/>
            <a:ext cx="2069193" cy="55996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0C173A4-6F99-8BAD-38F8-BED94E2C650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9475" y="6265990"/>
            <a:ext cx="618034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solidFill>
                  <a:srgbClr val="ED1C24"/>
                </a:solidFill>
                <a:latin typeface="Arial"/>
                <a:cs typeface="Calibri"/>
              </a:rPr>
              <a:t>The Carer’s Leave Act: </a:t>
            </a:r>
            <a:r>
              <a:rPr lang="en-US" sz="2000" dirty="0">
                <a:solidFill>
                  <a:srgbClr val="ED1C24"/>
                </a:solidFill>
                <a:latin typeface="Arial"/>
                <a:cs typeface="Calibri"/>
              </a:rPr>
              <a:t>information for employers ©</a:t>
            </a:r>
            <a:endParaRPr lang="en-US" sz="2000" dirty="0">
              <a:solidFill>
                <a:srgbClr val="ED1C24"/>
              </a:solidFill>
              <a:latin typeface="Arial"/>
              <a:cs typeface="Arial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334C7B7-53EA-AFD2-5FBF-5F0999035C1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736605" y="6238936"/>
            <a:ext cx="54428" cy="507999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0A2AE2A-7DAA-21CB-F98B-C9536610678C}"/>
              </a:ext>
            </a:extLst>
          </p:cNvPr>
          <p:cNvSpPr>
            <a:spLocks noGrp="1"/>
          </p:cNvSpPr>
          <p:nvPr/>
        </p:nvSpPr>
        <p:spPr>
          <a:xfrm>
            <a:off x="1396160" y="1374017"/>
            <a:ext cx="8352928" cy="41099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C24"/>
              </a:buClr>
              <a:buSzTx/>
              <a:buFont typeface="Arial" panose="020B0604020202020204" pitchFamily="34" charset="0"/>
              <a:buChar char="•"/>
              <a:tabLst/>
              <a:defRPr sz="28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tabLst>
                <a:tab pos="1166813" algn="l"/>
              </a:tabLst>
              <a:defRPr sz="40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2pPr>
            <a:lvl3pPr marL="1073150" indent="-457200" algn="l" defTabSz="78898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4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3pPr>
            <a:lvl4pPr marL="1828800" indent="-457200" algn="ctr" defTabSz="914400" rtl="0" eaLnBrk="1" latinLnBrk="0" hangingPunct="1">
              <a:spcBef>
                <a:spcPct val="20000"/>
              </a:spcBef>
              <a:buClr>
                <a:srgbClr val="414142"/>
              </a:buClr>
              <a:buFont typeface="Arial" panose="020B0604020202020204" pitchFamily="34" charset="0"/>
              <a:buChar char="•"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992F1F4-0044-9DD8-87C8-7637BD634C6E}"/>
              </a:ext>
            </a:extLst>
          </p:cNvPr>
          <p:cNvSpPr>
            <a:spLocks noGrp="1"/>
          </p:cNvSpPr>
          <p:nvPr/>
        </p:nvSpPr>
        <p:spPr>
          <a:xfrm>
            <a:off x="677964" y="462608"/>
            <a:ext cx="9934617" cy="1822817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41414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altLang="en-US" sz="3200">
                <a:solidFill>
                  <a:schemeClr val="tx1">
                    <a:lumMod val="75000"/>
                    <a:lumOff val="25000"/>
                  </a:schemeClr>
                </a:solidFill>
              </a:rPr>
              <a:t>How likely are we to become carers? </a:t>
            </a:r>
            <a:endParaRPr lang="en-GB" sz="32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2BC5F0-36FF-FEDC-1C9D-116D9BCB0083}"/>
              </a:ext>
            </a:extLst>
          </p:cNvPr>
          <p:cNvSpPr txBox="1"/>
          <p:nvPr/>
        </p:nvSpPr>
        <p:spPr>
          <a:xfrm>
            <a:off x="1396160" y="2150393"/>
            <a:ext cx="9934617" cy="2092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Char char="•"/>
            </a:pPr>
            <a:r>
              <a:rPr lang="en-GB" sz="2400" b="0" i="0" u="none" strike="noStrike" cap="none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Two thirds of adults </a:t>
            </a:r>
            <a:r>
              <a:rPr lang="en-GB" sz="2400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are expected to care in their lifetime</a:t>
            </a:r>
            <a:br>
              <a:rPr lang="en-GB" sz="2400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</a:br>
            <a:r>
              <a:rPr lang="en-GB" sz="2400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 </a:t>
            </a:r>
            <a:endParaRPr lang="en-GB" sz="1000" b="0" i="0" u="none" strike="noStrike" cap="none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Char char="•"/>
            </a:pPr>
            <a:r>
              <a:rPr lang="en-GB" sz="2400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W</a:t>
            </a:r>
            <a:r>
              <a:rPr lang="en-GB" sz="2400" i="0" u="none" strike="noStrike" cap="none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omen </a:t>
            </a:r>
            <a:r>
              <a:rPr lang="en-GB" sz="2400" b="0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have a </a:t>
            </a:r>
            <a:r>
              <a:rPr lang="en-GB" sz="2400" b="0" i="0" u="none" strike="noStrike" cap="none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50:50 chance </a:t>
            </a:r>
            <a:r>
              <a:rPr lang="en-GB" sz="2400" b="0" i="0" u="none" strike="noStrike" cap="none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of caring by age </a:t>
            </a:r>
            <a:r>
              <a:rPr lang="en-GB" sz="2400" b="0" i="0" u="none" strike="noStrike" cap="none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46</a:t>
            </a:r>
            <a:br>
              <a:rPr lang="en-GB" sz="2400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</a:br>
            <a:endParaRPr lang="en-GB" sz="2400" b="0" i="0" u="none" strike="noStrike" cap="none">
              <a:solidFill>
                <a:srgbClr val="FF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Char char="•"/>
            </a:pPr>
            <a:r>
              <a:rPr lang="en-GB" sz="2400">
                <a:solidFill>
                  <a:srgbClr val="ED1C24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M</a:t>
            </a:r>
            <a:r>
              <a:rPr lang="en-GB" sz="2400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en </a:t>
            </a:r>
            <a:r>
              <a:rPr lang="en-GB" sz="24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have a</a:t>
            </a:r>
            <a:r>
              <a:rPr lang="en-GB" sz="2400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 50:50 chance </a:t>
            </a:r>
            <a:r>
              <a:rPr lang="en-GB" sz="2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of caring by age </a:t>
            </a:r>
            <a:r>
              <a:rPr lang="en-GB" sz="2400" b="0" i="0" u="none" strike="noStrike" cap="none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57</a:t>
            </a:r>
            <a:br>
              <a:rPr lang="en-GB" sz="2400" b="0" i="0" u="none" strike="noStrike" cap="none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</a:br>
            <a:endParaRPr lang="en-GB" sz="1000" b="0" i="0" u="none" strike="noStrike" cap="none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29981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E4F474-61A0-4B42-FDFE-C11AA325874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735" y="5989593"/>
            <a:ext cx="12192000" cy="108857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ack and white logo&#10;&#10;Description automatically generated">
            <a:extLst>
              <a:ext uri="{FF2B5EF4-FFF2-40B4-BE49-F238E27FC236}">
                <a16:creationId xmlns:a16="http://schemas.microsoft.com/office/drawing/2014/main" id="{F3BF7CEF-8C93-AC1B-1237-E119F0185D8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/>
          <a:srcRect r="402" b="5408"/>
          <a:stretch/>
        </p:blipFill>
        <p:spPr>
          <a:xfrm>
            <a:off x="7062106" y="6245224"/>
            <a:ext cx="2375359" cy="558611"/>
          </a:xfrm>
          <a:prstGeom prst="rect">
            <a:avLst/>
          </a:prstGeom>
        </p:spPr>
      </p:pic>
      <p:pic>
        <p:nvPicPr>
          <p:cNvPr id="6" name="Picture 5" descr="A close-up of a logo&#10;&#10;Description automatically generated">
            <a:extLst>
              <a:ext uri="{FF2B5EF4-FFF2-40B4-BE49-F238E27FC236}">
                <a16:creationId xmlns:a16="http://schemas.microsoft.com/office/drawing/2014/main" id="{A7B6768D-A9E4-7054-D5E0-76A46DE1FA8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0873" b="17148"/>
          <a:stretch/>
        </p:blipFill>
        <p:spPr>
          <a:xfrm>
            <a:off x="9883990" y="6225797"/>
            <a:ext cx="2069193" cy="55996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0C173A4-6F99-8BAD-38F8-BED94E2C650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9475" y="6265990"/>
            <a:ext cx="618034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solidFill>
                  <a:srgbClr val="ED1C24"/>
                </a:solidFill>
                <a:latin typeface="Arial"/>
                <a:cs typeface="Calibri"/>
              </a:rPr>
              <a:t>The Carer’s Leave Act: </a:t>
            </a:r>
            <a:r>
              <a:rPr lang="en-US" sz="2000" dirty="0">
                <a:solidFill>
                  <a:srgbClr val="ED1C24"/>
                </a:solidFill>
                <a:latin typeface="Arial"/>
                <a:cs typeface="Calibri"/>
              </a:rPr>
              <a:t>information for employers ©</a:t>
            </a:r>
            <a:endParaRPr lang="en-US" sz="2000" dirty="0">
              <a:solidFill>
                <a:srgbClr val="ED1C24"/>
              </a:solidFill>
              <a:latin typeface="Arial"/>
              <a:cs typeface="Arial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334C7B7-53EA-AFD2-5FBF-5F0999035C1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736605" y="6238936"/>
            <a:ext cx="54428" cy="507999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0A2AE2A-7DAA-21CB-F98B-C9536610678C}"/>
              </a:ext>
            </a:extLst>
          </p:cNvPr>
          <p:cNvSpPr>
            <a:spLocks noGrp="1"/>
          </p:cNvSpPr>
          <p:nvPr/>
        </p:nvSpPr>
        <p:spPr>
          <a:xfrm>
            <a:off x="1396160" y="1374017"/>
            <a:ext cx="8352928" cy="41099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C24"/>
              </a:buClr>
              <a:buSzTx/>
              <a:buFont typeface="Arial" panose="020B0604020202020204" pitchFamily="34" charset="0"/>
              <a:buChar char="•"/>
              <a:tabLst/>
              <a:defRPr sz="28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tabLst>
                <a:tab pos="1166813" algn="l"/>
              </a:tabLst>
              <a:defRPr sz="40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2pPr>
            <a:lvl3pPr marL="1073150" indent="-457200" algn="l" defTabSz="78898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4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3pPr>
            <a:lvl4pPr marL="1828800" indent="-457200" algn="ctr" defTabSz="914400" rtl="0" eaLnBrk="1" latinLnBrk="0" hangingPunct="1">
              <a:spcBef>
                <a:spcPct val="20000"/>
              </a:spcBef>
              <a:buClr>
                <a:srgbClr val="414142"/>
              </a:buClr>
              <a:buFont typeface="Arial" panose="020B0604020202020204" pitchFamily="34" charset="0"/>
              <a:buChar char="•"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992F1F4-0044-9DD8-87C8-7637BD634C6E}"/>
              </a:ext>
            </a:extLst>
          </p:cNvPr>
          <p:cNvSpPr>
            <a:spLocks noGrp="1"/>
          </p:cNvSpPr>
          <p:nvPr/>
        </p:nvSpPr>
        <p:spPr>
          <a:xfrm>
            <a:off x="677964" y="462608"/>
            <a:ext cx="9934617" cy="1822817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41414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altLang="en-US" sz="3200">
                <a:solidFill>
                  <a:schemeClr val="tx1">
                    <a:lumMod val="75000"/>
                    <a:lumOff val="25000"/>
                  </a:schemeClr>
                </a:solidFill>
              </a:rPr>
              <a:t>About working carers </a:t>
            </a:r>
            <a:endParaRPr lang="en-GB" sz="32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2BC5F0-36FF-FEDC-1C9D-116D9BCB0083}"/>
              </a:ext>
            </a:extLst>
          </p:cNvPr>
          <p:cNvSpPr txBox="1"/>
          <p:nvPr/>
        </p:nvSpPr>
        <p:spPr>
          <a:xfrm>
            <a:off x="1295576" y="2079605"/>
            <a:ext cx="9934617" cy="22344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en-GB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in 7 </a:t>
            </a:r>
            <a:r>
              <a:rPr lang="en-GB" sz="24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employees in any workplace is a </a:t>
            </a:r>
            <a:r>
              <a:rPr lang="en-GB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carer</a:t>
            </a:r>
            <a:br>
              <a:rPr lang="en-GB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en-GB" sz="2400">
                <a:latin typeface="Arial" panose="020B0604020202020204" pitchFamily="34" charset="0"/>
                <a:cs typeface="Arial" panose="020B0604020202020204" pitchFamily="34" charset="0"/>
              </a:rPr>
              <a:t>Carers</a:t>
            </a:r>
            <a:r>
              <a:rPr lang="en-GB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>
                <a:latin typeface="Arial" panose="020B0604020202020204" pitchFamily="34" charset="0"/>
                <a:cs typeface="Arial" panose="020B0604020202020204" pitchFamily="34" charset="0"/>
              </a:rPr>
              <a:t>are </a:t>
            </a:r>
            <a:r>
              <a:rPr lang="en-GB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twice as likely</a:t>
            </a:r>
            <a:r>
              <a:rPr lang="en-GB" sz="240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suffer from </a:t>
            </a:r>
            <a:r>
              <a:rPr lang="en-GB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stress </a:t>
            </a:r>
            <a:br>
              <a:rPr lang="en-GB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4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Clr>
                <a:srgbClr val="FF0000"/>
              </a:buClr>
              <a:buFont typeface="Arial" panose="020B0604020202020204" pitchFamily="34" charset="0"/>
              <a:buChar char="•"/>
              <a:defRPr/>
            </a:pPr>
            <a:r>
              <a:rPr lang="en-GB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600 </a:t>
            </a:r>
            <a:r>
              <a:rPr lang="en-GB" sz="24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carers a day </a:t>
            </a:r>
            <a:r>
              <a:rPr lang="en-GB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give up work </a:t>
            </a:r>
            <a:r>
              <a:rPr lang="en-GB" sz="240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care</a:t>
            </a:r>
          </a:p>
          <a:p>
            <a:pPr>
              <a:buClr>
                <a:srgbClr val="FF0000"/>
              </a:buClr>
              <a:defRPr/>
            </a:pPr>
            <a:endParaRPr lang="en-GB" sz="2400"/>
          </a:p>
        </p:txBody>
      </p:sp>
    </p:spTree>
    <p:extLst>
      <p:ext uri="{BB962C8B-B14F-4D97-AF65-F5344CB8AC3E}">
        <p14:creationId xmlns:p14="http://schemas.microsoft.com/office/powerpoint/2010/main" val="25057976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E4F474-61A0-4B42-FDFE-C11AA325874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735" y="5989593"/>
            <a:ext cx="12192000" cy="108857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ack and white logo&#10;&#10;Description automatically generated">
            <a:extLst>
              <a:ext uri="{FF2B5EF4-FFF2-40B4-BE49-F238E27FC236}">
                <a16:creationId xmlns:a16="http://schemas.microsoft.com/office/drawing/2014/main" id="{F3BF7CEF-8C93-AC1B-1237-E119F0185D8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/>
          <a:srcRect r="402" b="5408"/>
          <a:stretch/>
        </p:blipFill>
        <p:spPr>
          <a:xfrm>
            <a:off x="7062106" y="6245224"/>
            <a:ext cx="2375359" cy="558611"/>
          </a:xfrm>
          <a:prstGeom prst="rect">
            <a:avLst/>
          </a:prstGeom>
        </p:spPr>
      </p:pic>
      <p:pic>
        <p:nvPicPr>
          <p:cNvPr id="6" name="Picture 5" descr="A close-up of a logo&#10;&#10;Description automatically generated">
            <a:extLst>
              <a:ext uri="{FF2B5EF4-FFF2-40B4-BE49-F238E27FC236}">
                <a16:creationId xmlns:a16="http://schemas.microsoft.com/office/drawing/2014/main" id="{A7B6768D-A9E4-7054-D5E0-76A46DE1FA8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0873" b="17148"/>
          <a:stretch/>
        </p:blipFill>
        <p:spPr>
          <a:xfrm>
            <a:off x="9883990" y="6225797"/>
            <a:ext cx="2069193" cy="55996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0C173A4-6F99-8BAD-38F8-BED94E2C650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9475" y="6265990"/>
            <a:ext cx="618034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solidFill>
                  <a:srgbClr val="ED1C24"/>
                </a:solidFill>
                <a:latin typeface="Arial"/>
                <a:cs typeface="Calibri"/>
              </a:rPr>
              <a:t>The Carer’s Leave Act: </a:t>
            </a:r>
            <a:r>
              <a:rPr lang="en-US" sz="2000" dirty="0">
                <a:solidFill>
                  <a:srgbClr val="ED1C24"/>
                </a:solidFill>
                <a:latin typeface="Arial"/>
                <a:cs typeface="Calibri"/>
              </a:rPr>
              <a:t>information for employers ©</a:t>
            </a:r>
            <a:endParaRPr lang="en-US" sz="2000" dirty="0">
              <a:solidFill>
                <a:srgbClr val="ED1C24"/>
              </a:solidFill>
              <a:latin typeface="Arial"/>
              <a:cs typeface="Arial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334C7B7-53EA-AFD2-5FBF-5F0999035C1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736605" y="6238936"/>
            <a:ext cx="54428" cy="507999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0A2AE2A-7DAA-21CB-F98B-C9536610678C}"/>
              </a:ext>
            </a:extLst>
          </p:cNvPr>
          <p:cNvSpPr>
            <a:spLocks noGrp="1"/>
          </p:cNvSpPr>
          <p:nvPr/>
        </p:nvSpPr>
        <p:spPr>
          <a:xfrm>
            <a:off x="1396160" y="1374017"/>
            <a:ext cx="8352928" cy="41099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C24"/>
              </a:buClr>
              <a:buSzTx/>
              <a:buFont typeface="Arial" panose="020B0604020202020204" pitchFamily="34" charset="0"/>
              <a:buChar char="•"/>
              <a:tabLst/>
              <a:defRPr sz="28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tabLst>
                <a:tab pos="1166813" algn="l"/>
              </a:tabLst>
              <a:defRPr sz="40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2pPr>
            <a:lvl3pPr marL="1073150" indent="-457200" algn="l" defTabSz="78898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4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3pPr>
            <a:lvl4pPr marL="1828800" indent="-457200" algn="ctr" defTabSz="914400" rtl="0" eaLnBrk="1" latinLnBrk="0" hangingPunct="1">
              <a:spcBef>
                <a:spcPct val="20000"/>
              </a:spcBef>
              <a:buClr>
                <a:srgbClr val="414142"/>
              </a:buClr>
              <a:buFont typeface="Arial" panose="020B0604020202020204" pitchFamily="34" charset="0"/>
              <a:buChar char="•"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992F1F4-0044-9DD8-87C8-7637BD634C6E}"/>
              </a:ext>
            </a:extLst>
          </p:cNvPr>
          <p:cNvSpPr>
            <a:spLocks noGrp="1"/>
          </p:cNvSpPr>
          <p:nvPr/>
        </p:nvSpPr>
        <p:spPr>
          <a:xfrm>
            <a:off x="677964" y="462608"/>
            <a:ext cx="9934617" cy="1822817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rgbClr val="414142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altLang="en-US" sz="3200">
                <a:solidFill>
                  <a:schemeClr val="tx1">
                    <a:lumMod val="75000"/>
                    <a:lumOff val="25000"/>
                  </a:schemeClr>
                </a:solidFill>
              </a:rPr>
              <a:t>Carers’ priorities for support</a:t>
            </a:r>
            <a:endParaRPr lang="en-GB" sz="32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2BC5F0-36FF-FEDC-1C9D-116D9BCB0083}"/>
              </a:ext>
            </a:extLst>
          </p:cNvPr>
          <p:cNvSpPr txBox="1"/>
          <p:nvPr/>
        </p:nvSpPr>
        <p:spPr>
          <a:xfrm>
            <a:off x="1209778" y="1881591"/>
            <a:ext cx="9934617" cy="20031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Char char="•"/>
            </a:pPr>
            <a:r>
              <a:rPr lang="en-US" sz="2400" dirty="0">
                <a:solidFill>
                  <a:srgbClr val="ED1C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Understanding</a:t>
            </a:r>
            <a:r>
              <a:rPr lang="en-US" dirty="0">
                <a:solidFill>
                  <a:srgbClr val="ED1C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extLst>
                  <a:ext uri="http://customooxmlschemas.google.com/">
                    <go:slidesCustomData xmlns:lc="http://schemas.openxmlformats.org/drawingml/2006/lockedCanvas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="" textRoundtripDataId="13"/>
                  </a:ext>
                </a:extLst>
              </a:rPr>
              <a:t>and recognition from employer / manager</a:t>
            </a:r>
            <a:b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extLst>
                  <a:ext uri="http://customooxmlschemas.google.com/">
                    <go:slidesCustomData xmlns:lc="http://schemas.openxmlformats.org/drawingml/2006/lockedCanvas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="" textRoundtripDataId="13"/>
                  </a:ext>
                </a:extLst>
              </a:rPr>
            </a:b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extLst>
                <a:ext uri="http://customooxmlschemas.google.com/">
                  <go:slidesCustomData xmlns:lc="http://schemas.openxmlformats.org/drawingml/2006/lockedCanvas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="" textRoundtripDataId="13"/>
                </a:ext>
              </a:extLst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Flexibility 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including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extLst>
                  <a:ext uri="http://customooxmlschemas.google.com/">
                    <go:slidesCustomData xmlns:lc="http://schemas.openxmlformats.org/drawingml/2006/lockedCanvas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="" textRoundtripDataId="14"/>
                  </a:ext>
                </a:extLst>
              </a:rPr>
              <a:t>flexible leave 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extLst>
                  <a:ext uri="http://customooxmlschemas.google.com/">
                    <go:slidesCustomData xmlns:lc="http://schemas.openxmlformats.org/drawingml/2006/lockedCanvas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="" textRoundtripDataId="14"/>
                  </a:ext>
                </a:extLst>
              </a:rPr>
              <a:t>arrangements</a:t>
            </a:r>
            <a:b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extLst>
                  <a:ext uri="http://customooxmlschemas.google.com/">
                    <go:slidesCustomData xmlns:lc="http://schemas.openxmlformats.org/drawingml/2006/lockedCanvas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="" textRoundtripDataId="14"/>
                  </a:ext>
                </a:extLst>
              </a:rPr>
            </a:b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extLst>
                <a:ext uri="http://customooxmlschemas.google.com/">
                  <go:slidesCustomData xmlns:lc="http://schemas.openxmlformats.org/drawingml/2006/lockedCanvas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="" textRoundtripDataId="14"/>
                </a:ext>
              </a:extLst>
            </a:endParaRPr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rgbClr val="FF0000"/>
              </a:buClr>
              <a:buSzPts val="2400"/>
              <a:buChar char="•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 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including signposting 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practical support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8492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E4F474-61A0-4B42-FDFE-C11AA325874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735" y="5989593"/>
            <a:ext cx="12192000" cy="108857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ack and white logo&#10;&#10;Description automatically generated">
            <a:extLst>
              <a:ext uri="{FF2B5EF4-FFF2-40B4-BE49-F238E27FC236}">
                <a16:creationId xmlns:a16="http://schemas.microsoft.com/office/drawing/2014/main" id="{F3BF7CEF-8C93-AC1B-1237-E119F0185D8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3"/>
          <a:srcRect r="402" b="5408"/>
          <a:stretch/>
        </p:blipFill>
        <p:spPr>
          <a:xfrm>
            <a:off x="7062106" y="6245224"/>
            <a:ext cx="2375359" cy="558611"/>
          </a:xfrm>
          <a:prstGeom prst="rect">
            <a:avLst/>
          </a:prstGeom>
        </p:spPr>
      </p:pic>
      <p:pic>
        <p:nvPicPr>
          <p:cNvPr id="6" name="Picture 5" descr="A close-up of a logo&#10;&#10;Description automatically generated">
            <a:extLst>
              <a:ext uri="{FF2B5EF4-FFF2-40B4-BE49-F238E27FC236}">
                <a16:creationId xmlns:a16="http://schemas.microsoft.com/office/drawing/2014/main" id="{A7B6768D-A9E4-7054-D5E0-76A46DE1FA8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0873" b="17148"/>
          <a:stretch/>
        </p:blipFill>
        <p:spPr>
          <a:xfrm>
            <a:off x="9883990" y="6225797"/>
            <a:ext cx="2069193" cy="55996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0C173A4-6F99-8BAD-38F8-BED94E2C650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9475" y="6265990"/>
            <a:ext cx="618034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solidFill>
                  <a:srgbClr val="ED1C24"/>
                </a:solidFill>
                <a:latin typeface="Arial"/>
                <a:cs typeface="Calibri"/>
              </a:rPr>
              <a:t>The Carer’s Leave Act: </a:t>
            </a:r>
            <a:r>
              <a:rPr lang="en-US" sz="2000" dirty="0">
                <a:solidFill>
                  <a:srgbClr val="ED1C24"/>
                </a:solidFill>
                <a:latin typeface="Arial"/>
                <a:cs typeface="Calibri"/>
              </a:rPr>
              <a:t>information for employers ©</a:t>
            </a:r>
            <a:endParaRPr lang="en-US" sz="2000" dirty="0">
              <a:solidFill>
                <a:srgbClr val="ED1C24"/>
              </a:solidFill>
              <a:latin typeface="Arial"/>
              <a:cs typeface="Arial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334C7B7-53EA-AFD2-5FBF-5F0999035C1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9736605" y="6238936"/>
            <a:ext cx="54428" cy="507999"/>
          </a:xfrm>
          <a:prstGeom prst="rect">
            <a:avLst/>
          </a:prstGeom>
          <a:solidFill>
            <a:srgbClr val="ED1C2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0A2AE2A-7DAA-21CB-F98B-C9536610678C}"/>
              </a:ext>
            </a:extLst>
          </p:cNvPr>
          <p:cNvSpPr>
            <a:spLocks noGrp="1"/>
          </p:cNvSpPr>
          <p:nvPr/>
        </p:nvSpPr>
        <p:spPr>
          <a:xfrm>
            <a:off x="1396160" y="1374017"/>
            <a:ext cx="8352928" cy="41099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457200" marR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D1C24"/>
              </a:buClr>
              <a:buSzTx/>
              <a:buFont typeface="Arial" panose="020B0604020202020204" pitchFamily="34" charset="0"/>
              <a:buChar char="•"/>
              <a:tabLst/>
              <a:defRPr sz="28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tabLst>
                <a:tab pos="1166813" algn="l"/>
              </a:tabLst>
              <a:defRPr sz="40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2pPr>
            <a:lvl3pPr marL="1073150" indent="-457200" algn="l" defTabSz="788988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400" kern="1200">
                <a:solidFill>
                  <a:srgbClr val="414142"/>
                </a:solidFill>
                <a:latin typeface="+mn-lt"/>
                <a:ea typeface="+mn-ea"/>
                <a:cs typeface="+mn-cs"/>
              </a:defRPr>
            </a:lvl3pPr>
            <a:lvl4pPr marL="1828800" indent="-457200" algn="ctr" defTabSz="914400" rtl="0" eaLnBrk="1" latinLnBrk="0" hangingPunct="1">
              <a:spcBef>
                <a:spcPct val="20000"/>
              </a:spcBef>
              <a:buClr>
                <a:srgbClr val="414142"/>
              </a:buClr>
              <a:buFont typeface="Arial" panose="020B0604020202020204" pitchFamily="34" charset="0"/>
              <a:buChar char="•"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6058F5-6D77-9D65-7A6C-BFD12C67FCDB}"/>
              </a:ext>
            </a:extLst>
          </p:cNvPr>
          <p:cNvSpPr txBox="1"/>
          <p:nvPr/>
        </p:nvSpPr>
        <p:spPr>
          <a:xfrm>
            <a:off x="1573278" y="1360140"/>
            <a:ext cx="7998691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altLang="en-US" sz="6000" dirty="0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About the</a:t>
            </a:r>
          </a:p>
          <a:p>
            <a:pPr algn="ctr"/>
            <a:r>
              <a:rPr lang="en-GB" altLang="en-US" sz="6000" dirty="0">
                <a:solidFill>
                  <a:srgbClr val="FF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Carer’s Leave Act</a:t>
            </a:r>
          </a:p>
          <a:p>
            <a:endParaRPr lang="en-GB" altLang="en-US" sz="3200" dirty="0">
              <a:solidFill>
                <a:srgbClr val="FF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endParaRPr lang="en-GB" altLang="en-US" sz="3200" dirty="0">
              <a:solidFill>
                <a:srgbClr val="FF000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7519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c696681-91db-4b58-a8ad-35fc5928fec5" xsi:nil="true"/>
    <lcf76f155ced4ddcb4097134ff3c332f xmlns="05f20a71-ef20-4ad3-966f-cba1a8d56f82">
      <Terms xmlns="http://schemas.microsoft.com/office/infopath/2007/PartnerControls"/>
    </lcf76f155ced4ddcb4097134ff3c332f>
    <Date_x002f_time xmlns="05f20a71-ef20-4ad3-966f-cba1a8d56f82" xsi:nil="true"/>
    <Image xmlns="05f20a71-ef20-4ad3-966f-cba1a8d56f8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223448E29C41479BDF796BB903C896" ma:contentTypeVersion="21" ma:contentTypeDescription="Create a new document." ma:contentTypeScope="" ma:versionID="7ac2c7d09bb94a97b94bcfc792fce23a">
  <xsd:schema xmlns:xsd="http://www.w3.org/2001/XMLSchema" xmlns:xs="http://www.w3.org/2001/XMLSchema" xmlns:p="http://schemas.microsoft.com/office/2006/metadata/properties" xmlns:ns2="05f20a71-ef20-4ad3-966f-cba1a8d56f82" xmlns:ns3="9c696681-91db-4b58-a8ad-35fc5928fec5" targetNamespace="http://schemas.microsoft.com/office/2006/metadata/properties" ma:root="true" ma:fieldsID="c71cc278fc403b6ee73184a1116b8208" ns2:_="" ns3:_="">
    <xsd:import namespace="05f20a71-ef20-4ad3-966f-cba1a8d56f82"/>
    <xsd:import namespace="9c696681-91db-4b58-a8ad-35fc5928fec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Image" minOccurs="0"/>
                <xsd:element ref="ns2:lcf76f155ced4ddcb4097134ff3c332f" minOccurs="0"/>
                <xsd:element ref="ns3:TaxCatchAll" minOccurs="0"/>
                <xsd:element ref="ns2:Date_x002f_tim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f20a71-ef20-4ad3-966f-cba1a8d56f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Image" ma:index="21" nillable="true" ma:displayName="Image" ma:format="Thumbnail" ma:internalName="Imag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74e75aee-a451-46a8-96da-a5f7c2b6a1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Date_x002f_time" ma:index="25" nillable="true" ma:displayName="Date/time" ma:format="DateOnly" ma:internalName="Date_x002f_time">
      <xsd:simpleType>
        <xsd:restriction base="dms:DateTime"/>
      </xsd:simple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696681-91db-4b58-a8ad-35fc5928fec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5b9ffe8e-7782-48a2-8745-3a36b84fc37d}" ma:internalName="TaxCatchAll" ma:showField="CatchAllData" ma:web="9c696681-91db-4b58-a8ad-35fc5928fec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EB06136-4838-4A66-88A8-D2004BB6EB08}">
  <ds:schemaRefs>
    <ds:schemaRef ds:uri="http://schemas.microsoft.com/office/2006/documentManagement/types"/>
    <ds:schemaRef ds:uri="http://www.w3.org/XML/1998/namespace"/>
    <ds:schemaRef ds:uri="http://purl.org/dc/dcmitype/"/>
    <ds:schemaRef ds:uri="http://purl.org/dc/elements/1.1/"/>
    <ds:schemaRef ds:uri="http://schemas.openxmlformats.org/package/2006/metadata/core-properties"/>
    <ds:schemaRef ds:uri="9c696681-91db-4b58-a8ad-35fc5928fec5"/>
    <ds:schemaRef ds:uri="http://purl.org/dc/terms/"/>
    <ds:schemaRef ds:uri="http://schemas.microsoft.com/office/infopath/2007/PartnerControls"/>
    <ds:schemaRef ds:uri="05f20a71-ef20-4ad3-966f-cba1a8d56f82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40D7FDA5-369B-49BD-9969-723D96F05DBA}">
  <ds:schemaRefs>
    <ds:schemaRef ds:uri="05f20a71-ef20-4ad3-966f-cba1a8d56f82"/>
    <ds:schemaRef ds:uri="9c696681-91db-4b58-a8ad-35fc5928fec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F7AFF027-BA16-44EF-99FB-F0126802B6D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3544</Words>
  <Application>Microsoft Office PowerPoint</Application>
  <PresentationFormat>Widescreen</PresentationFormat>
  <Paragraphs>408</Paragraphs>
  <Slides>30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Calibri</vt:lpstr>
      <vt:lpstr>Calibri Light</vt:lpstr>
      <vt:lpstr>Symbol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Katherine Wilson</dc:creator>
  <cp:lastModifiedBy>Kathryn Woolston-Thomas</cp:lastModifiedBy>
  <cp:revision>1</cp:revision>
  <dcterms:created xsi:type="dcterms:W3CDTF">2024-02-22T16:09:51Z</dcterms:created>
  <dcterms:modified xsi:type="dcterms:W3CDTF">2024-03-14T09:07:44Z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0x01010040223448E29C41479BDF796BB903C896</vt:lpwstr>
  </property>
  <property fmtid="{D5CDD505-2E9C-101B-9397-08002B2CF9AE}" pid="3" name="MediaServiceImageTags">
    <vt:lpwstr/>
  </property>
  <property fmtid="{D5CDD505-2E9C-101B-9397-08002B2CF9AE}" pid="4" name="_MarkAsFinal">
    <vt:bool>true</vt:bool>
  </property>
</Properties>
</file>